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4"/>
    <p:sldMasterId id="2147483734" r:id="rId5"/>
    <p:sldMasterId id="2147483735" r:id="rId6"/>
    <p:sldMasterId id="214748373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Lst>
  <p:sldSz cy="5143500" cx="9144000"/>
  <p:notesSz cx="6858000" cy="9144000"/>
  <p:embeddedFontLst>
    <p:embeddedFont>
      <p:font typeface="Anton"/>
      <p:regular r:id="rId61"/>
    </p:embeddedFont>
    <p:embeddedFont>
      <p:font typeface="Helvetica Neue"/>
      <p:regular r:id="rId62"/>
      <p:bold r:id="rId63"/>
      <p:italic r:id="rId64"/>
      <p:boldItalic r:id="rId65"/>
    </p:embeddedFont>
    <p:embeddedFont>
      <p:font typeface="Helvetica Neue Light"/>
      <p:regular r:id="rId66"/>
      <p:bold r:id="rId67"/>
      <p:italic r:id="rId68"/>
      <p:boldItalic r:id="rId69"/>
    </p:embeddedFont>
    <p:embeddedFont>
      <p:font typeface="DM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DMSans-boldItalic.fntdata"/><Relationship Id="rId72" Type="http://schemas.openxmlformats.org/officeDocument/2006/relationships/font" Target="fonts/DMSans-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DMSans-bold.fntdata"/><Relationship Id="rId70" Type="http://schemas.openxmlformats.org/officeDocument/2006/relationships/font" Target="fonts/DMSans-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regular.fntdata"/><Relationship Id="rId61" Type="http://schemas.openxmlformats.org/officeDocument/2006/relationships/font" Target="fonts/Anton-regular.fntdata"/><Relationship Id="rId20" Type="http://schemas.openxmlformats.org/officeDocument/2006/relationships/slide" Target="slides/slide12.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4.xml"/><Relationship Id="rId66" Type="http://schemas.openxmlformats.org/officeDocument/2006/relationships/font" Target="fonts/HelveticaNeueLight-regular.fntdata"/><Relationship Id="rId21" Type="http://schemas.openxmlformats.org/officeDocument/2006/relationships/slide" Target="slides/slide13.xml"/><Relationship Id="rId65" Type="http://schemas.openxmlformats.org/officeDocument/2006/relationships/font" Target="fonts/HelveticaNeue-boldItalic.fntdata"/><Relationship Id="rId24" Type="http://schemas.openxmlformats.org/officeDocument/2006/relationships/slide" Target="slides/slide16.xml"/><Relationship Id="rId68" Type="http://schemas.openxmlformats.org/officeDocument/2006/relationships/font" Target="fonts/HelveticaNeueLight-italic.fntdata"/><Relationship Id="rId23" Type="http://schemas.openxmlformats.org/officeDocument/2006/relationships/slide" Target="slides/slide15.xml"/><Relationship Id="rId67" Type="http://schemas.openxmlformats.org/officeDocument/2006/relationships/font" Target="fonts/HelveticaNeueLight-bold.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6cfe6e596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6cfe6e596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7c75c94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27c75c94d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5671e61b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5671e61bd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55a089c98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55a089c98d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55a089c98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55a089c98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5671e61bd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5671e61bd2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671e61bd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5671e61bd2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5671e61bd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5671e61bd2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65b4c4a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265b4c4a9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9471a4a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39471a4a4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6cfe6e59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6cfe6e59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9471a4a4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39471a4a4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4cbfe83dc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24cbfe83dc_1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9471a4a4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39471a4a42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9471a4a4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39471a4a42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9471a4a4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139471a4a42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55a089c98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155a089c98d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55a089c98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55a089c98d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4cbfe83dc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24cbfe83dc_1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4cbfe83dc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24cbfe83dc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24cbfe83dc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24cbfe83dc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582cbd7f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1582cbd7f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582cbd7f7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582cbd7f7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55a089c98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55a089c98d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55a089c98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55a089c98d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582cbd7f7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582cbd7f7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4cbfe83dc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24cbfe83dc_1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82cbd7f7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582cbd7f74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582cbd7f7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582cbd7f74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582cbd7f7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1582cbd7f74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82cbd7f7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582cbd7f7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582cbd7f7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1582cbd7f74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582cbd7f7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582cbd7f74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582cbd7f7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1582cbd7f74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582cbd7f7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1582cbd7f74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82cbd7f74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582cbd7f74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582cbd7f74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1582cbd7f74_0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582cbd7f74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582cbd7f74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55a089c98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55a089c98d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20b44b0da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120b44b0dae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45d6b95a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45d6b95a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af22068b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1af22068b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af22068b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1af22068b0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4cbfe83dc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24cbfe83dc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5"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6" name="Shape 246"/>
        <p:cNvGrpSpPr/>
        <p:nvPr/>
      </p:nvGrpSpPr>
      <p:grpSpPr>
        <a:xfrm>
          <a:off x="0" y="0"/>
          <a:ext cx="0" cy="0"/>
          <a:chOff x="0" y="0"/>
          <a:chExt cx="0" cy="0"/>
        </a:xfrm>
      </p:grpSpPr>
      <p:sp>
        <p:nvSpPr>
          <p:cNvPr id="247" name="Google Shape;247;p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8" name="Google Shape;248;p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9" name="Google Shape;249;p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3" name="Google Shape;25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58" name="Shape 258"/>
        <p:cNvGrpSpPr/>
        <p:nvPr/>
      </p:nvGrpSpPr>
      <p:grpSpPr>
        <a:xfrm>
          <a:off x="0" y="0"/>
          <a:ext cx="0" cy="0"/>
          <a:chOff x="0" y="0"/>
          <a:chExt cx="0" cy="0"/>
        </a:xfrm>
      </p:grpSpPr>
      <p:sp>
        <p:nvSpPr>
          <p:cNvPr id="259" name="Google Shape;259;p7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0" name="Google Shape;260;p7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61" name="Google Shape;261;p7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62" name="Shape 262"/>
        <p:cNvGrpSpPr/>
        <p:nvPr/>
      </p:nvGrpSpPr>
      <p:grpSpPr>
        <a:xfrm>
          <a:off x="0" y="0"/>
          <a:ext cx="0" cy="0"/>
          <a:chOff x="0" y="0"/>
          <a:chExt cx="0" cy="0"/>
        </a:xfrm>
      </p:grpSpPr>
      <p:pic>
        <p:nvPicPr>
          <p:cNvPr id="263" name="Google Shape;263;p8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64" name="Shape 264"/>
        <p:cNvGrpSpPr/>
        <p:nvPr/>
      </p:nvGrpSpPr>
      <p:grpSpPr>
        <a:xfrm>
          <a:off x="0" y="0"/>
          <a:ext cx="0" cy="0"/>
          <a:chOff x="0" y="0"/>
          <a:chExt cx="0" cy="0"/>
        </a:xfrm>
      </p:grpSpPr>
      <p:pic>
        <p:nvPicPr>
          <p:cNvPr id="265" name="Google Shape;265;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id="267" name="Google Shape;267;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68" name="Shape 268"/>
        <p:cNvGrpSpPr/>
        <p:nvPr/>
      </p:nvGrpSpPr>
      <p:grpSpPr>
        <a:xfrm>
          <a:off x="0" y="0"/>
          <a:ext cx="0" cy="0"/>
          <a:chOff x="0" y="0"/>
          <a:chExt cx="0" cy="0"/>
        </a:xfrm>
      </p:grpSpPr>
      <p:pic>
        <p:nvPicPr>
          <p:cNvPr id="269" name="Google Shape;269;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0" name="Shape 270"/>
        <p:cNvGrpSpPr/>
        <p:nvPr/>
      </p:nvGrpSpPr>
      <p:grpSpPr>
        <a:xfrm>
          <a:off x="0" y="0"/>
          <a:ext cx="0" cy="0"/>
          <a:chOff x="0" y="0"/>
          <a:chExt cx="0" cy="0"/>
        </a:xfrm>
      </p:grpSpPr>
      <p:pic>
        <p:nvPicPr>
          <p:cNvPr id="271" name="Google Shape;271;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8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77" name="Shape 277"/>
        <p:cNvGrpSpPr/>
        <p:nvPr/>
      </p:nvGrpSpPr>
      <p:grpSpPr>
        <a:xfrm>
          <a:off x="0" y="0"/>
          <a:ext cx="0" cy="0"/>
          <a:chOff x="0" y="0"/>
          <a:chExt cx="0" cy="0"/>
        </a:xfrm>
      </p:grpSpPr>
      <p:pic>
        <p:nvPicPr>
          <p:cNvPr id="278" name="Google Shape;278;p8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79" name="Shape 279"/>
        <p:cNvGrpSpPr/>
        <p:nvPr/>
      </p:nvGrpSpPr>
      <p:grpSpPr>
        <a:xfrm>
          <a:off x="0" y="0"/>
          <a:ext cx="0" cy="0"/>
          <a:chOff x="0" y="0"/>
          <a:chExt cx="0" cy="0"/>
        </a:xfrm>
      </p:grpSpPr>
      <p:pic>
        <p:nvPicPr>
          <p:cNvPr id="280" name="Google Shape;280;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81" name="Shape 281"/>
        <p:cNvGrpSpPr/>
        <p:nvPr/>
      </p:nvGrpSpPr>
      <p:grpSpPr>
        <a:xfrm>
          <a:off x="0" y="0"/>
          <a:ext cx="0" cy="0"/>
          <a:chOff x="0" y="0"/>
          <a:chExt cx="0" cy="0"/>
        </a:xfrm>
      </p:grpSpPr>
      <p:pic>
        <p:nvPicPr>
          <p:cNvPr id="282" name="Google Shape;282;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theme" Target="../theme/theme4.xml"/><Relationship Id="rId1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11" Type="http://schemas.openxmlformats.org/officeDocument/2006/relationships/slideLayout" Target="../slideLayouts/slideLayout85.xml"/><Relationship Id="rId10" Type="http://schemas.openxmlformats.org/officeDocument/2006/relationships/slideLayout" Target="../slideLayouts/slideLayout84.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1" name="Shape 221"/>
        <p:cNvGrpSpPr/>
        <p:nvPr/>
      </p:nvGrpSpPr>
      <p:grpSpPr>
        <a:xfrm>
          <a:off x="0" y="0"/>
          <a:ext cx="0" cy="0"/>
          <a:chOff x="0" y="0"/>
          <a:chExt cx="0" cy="0"/>
        </a:xfrm>
      </p:grpSpPr>
      <p:sp>
        <p:nvSpPr>
          <p:cNvPr id="222" name="Google Shape;22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3" name="Google Shape;223;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4" name="Google Shape;22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4" name="Shape 254"/>
        <p:cNvGrpSpPr/>
        <p:nvPr/>
      </p:nvGrpSpPr>
      <p:grpSpPr>
        <a:xfrm>
          <a:off x="0" y="0"/>
          <a:ext cx="0" cy="0"/>
          <a:chOff x="0" y="0"/>
          <a:chExt cx="0" cy="0"/>
        </a:xfrm>
      </p:grpSpPr>
      <p:sp>
        <p:nvSpPr>
          <p:cNvPr id="255" name="Google Shape;255;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6" name="Google Shape;256;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57" name="Google Shape;257;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3.xml"/><Relationship Id="rId3" Type="http://schemas.openxmlformats.org/officeDocument/2006/relationships/image" Target="../media/image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58.png"/><Relationship Id="rId6"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 Id="rId3" Type="http://schemas.openxmlformats.org/officeDocument/2006/relationships/image" Target="../media/image73.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66.png"/><Relationship Id="rId5" Type="http://schemas.openxmlformats.org/officeDocument/2006/relationships/image" Target="../media/image8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4.xml"/><Relationship Id="rId3" Type="http://schemas.openxmlformats.org/officeDocument/2006/relationships/image" Target="../media/image5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6.xml"/><Relationship Id="rId3" Type="http://schemas.openxmlformats.org/officeDocument/2006/relationships/image" Target="../media/image6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 Id="rId3" Type="http://schemas.openxmlformats.org/officeDocument/2006/relationships/image" Target="../media/image71.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55.png"/><Relationship Id="rId5" Type="http://schemas.openxmlformats.org/officeDocument/2006/relationships/slide" Target="/ppt/slides/slide5.xml"/><Relationship Id="rId6" Type="http://schemas.openxmlformats.org/officeDocument/2006/relationships/slide" Target="/ppt/slides/slide16.xml"/><Relationship Id="rId7" Type="http://schemas.openxmlformats.org/officeDocument/2006/relationships/slide" Target="/ppt/slides/slide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3.xml"/><Relationship Id="rId3" Type="http://schemas.openxmlformats.org/officeDocument/2006/relationships/image" Target="../media/image74.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5.xml"/><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9.xml"/><Relationship Id="rId3" Type="http://schemas.openxmlformats.org/officeDocument/2006/relationships/image" Target="../media/image82.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0.xml"/><Relationship Id="rId3" Type="http://schemas.openxmlformats.org/officeDocument/2006/relationships/image" Target="../media/image87.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2.xml"/><Relationship Id="rId3" Type="http://schemas.openxmlformats.org/officeDocument/2006/relationships/image" Target="../media/image90.png"/><Relationship Id="rId4" Type="http://schemas.openxmlformats.org/officeDocument/2006/relationships/image" Target="../media/image86.png"/><Relationship Id="rId5"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3.xml"/><Relationship Id="rId3" Type="http://schemas.openxmlformats.org/officeDocument/2006/relationships/image" Target="../media/image91.png"/><Relationship Id="rId4" Type="http://schemas.openxmlformats.org/officeDocument/2006/relationships/image" Target="../media/image89.png"/><Relationship Id="rId5"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 Id="rId3" Type="http://schemas.openxmlformats.org/officeDocument/2006/relationships/image" Target="../media/image71.png"/><Relationship Id="rId4" Type="http://schemas.openxmlformats.org/officeDocument/2006/relationships/image" Target="../media/image23.png"/><Relationship Id="rId5"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7.xml"/><Relationship Id="rId3" Type="http://schemas.openxmlformats.org/officeDocument/2006/relationships/image" Target="../media/image71.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2.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9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289" name="Google Shape;289;p9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90" name="Google Shape;290;p9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99"/>
          <p:cNvSpPr txBox="1"/>
          <p:nvPr/>
        </p:nvSpPr>
        <p:spPr>
          <a:xfrm>
            <a:off x="1125600" y="208850"/>
            <a:ext cx="68928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000">
                <a:solidFill>
                  <a:schemeClr val="lt1"/>
                </a:solidFill>
                <a:latin typeface="DM Sans"/>
                <a:ea typeface="DM Sans"/>
                <a:cs typeface="DM Sans"/>
                <a:sym typeface="DM Sans"/>
              </a:rPr>
              <a:t>Ejecutando process con diferentes argumentos</a:t>
            </a:r>
            <a:endParaRPr b="1" sz="3000">
              <a:solidFill>
                <a:schemeClr val="lt1"/>
              </a:solidFill>
              <a:latin typeface="DM Sans"/>
              <a:ea typeface="DM Sans"/>
              <a:cs typeface="DM Sans"/>
              <a:sym typeface="DM Sans"/>
            </a:endParaRPr>
          </a:p>
        </p:txBody>
      </p:sp>
      <p:pic>
        <p:nvPicPr>
          <p:cNvPr id="370" name="Google Shape;370;p99"/>
          <p:cNvPicPr preferRelativeResize="0"/>
          <p:nvPr/>
        </p:nvPicPr>
        <p:blipFill>
          <a:blip r:embed="rId3">
            <a:alphaModFix/>
          </a:blip>
          <a:stretch>
            <a:fillRect/>
          </a:stretch>
        </p:blipFill>
        <p:spPr>
          <a:xfrm>
            <a:off x="709963" y="1128088"/>
            <a:ext cx="7724074" cy="3711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00"/>
          <p:cNvSpPr txBox="1"/>
          <p:nvPr/>
        </p:nvSpPr>
        <p:spPr>
          <a:xfrm>
            <a:off x="498600" y="1925250"/>
            <a:ext cx="81468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Procesamiento de argumentos con Commander</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01"/>
          <p:cNvSpPr txBox="1"/>
          <p:nvPr/>
        </p:nvSpPr>
        <p:spPr>
          <a:xfrm>
            <a:off x="421050" y="446075"/>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Commander</a:t>
            </a:r>
            <a:endParaRPr b="1" i="0" sz="4000" u="none" cap="none" strike="noStrike">
              <a:solidFill>
                <a:schemeClr val="dk1"/>
              </a:solidFill>
              <a:latin typeface="DM Sans"/>
              <a:ea typeface="DM Sans"/>
              <a:cs typeface="DM Sans"/>
              <a:sym typeface="DM Sans"/>
            </a:endParaRPr>
          </a:p>
        </p:txBody>
      </p:sp>
      <p:sp>
        <p:nvSpPr>
          <p:cNvPr id="381" name="Google Shape;381;p101"/>
          <p:cNvSpPr txBox="1"/>
          <p:nvPr/>
        </p:nvSpPr>
        <p:spPr>
          <a:xfrm>
            <a:off x="480300" y="1323050"/>
            <a:ext cx="4670700" cy="298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Commander es una de las librerías más utilizadas a la fecha para el manejo de argumentos. Permite realizar funciones como: </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Convertir flags directamente en booleanos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Limitar sólo las flags configuradas (cualquier otra impide el procesamiento del programa)</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Colocar argumentos predeterminados</a:t>
            </a:r>
            <a:endParaRPr sz="1350">
              <a:latin typeface="DM Sans"/>
              <a:ea typeface="DM Sans"/>
              <a:cs typeface="DM Sans"/>
              <a:sym typeface="DM Sans"/>
            </a:endParaRPr>
          </a:p>
          <a:p>
            <a:pPr indent="0" lvl="0" marL="0" marR="0" rtl="0" algn="l">
              <a:lnSpc>
                <a:spcPct val="100000"/>
              </a:lnSpc>
              <a:spcBef>
                <a:spcPts val="1000"/>
              </a:spcBef>
              <a:spcAft>
                <a:spcPts val="0"/>
              </a:spcAft>
              <a:buNone/>
            </a:pPr>
            <a:r>
              <a:rPr lang="es" sz="1350">
                <a:latin typeface="DM Sans"/>
                <a:ea typeface="DM Sans"/>
                <a:cs typeface="DM Sans"/>
                <a:sym typeface="DM Sans"/>
              </a:rPr>
              <a:t>Y muchas herramientas más para trabajar con argumentos!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Instalamos commander con el comando</a:t>
            </a:r>
            <a:endParaRPr b="1" sz="1350">
              <a:latin typeface="DM Sans"/>
              <a:ea typeface="DM Sans"/>
              <a:cs typeface="DM Sans"/>
              <a:sym typeface="DM Sans"/>
            </a:endParaRPr>
          </a:p>
        </p:txBody>
      </p:sp>
      <p:pic>
        <p:nvPicPr>
          <p:cNvPr id="382" name="Google Shape;382;p101"/>
          <p:cNvPicPr preferRelativeResize="0"/>
          <p:nvPr/>
        </p:nvPicPr>
        <p:blipFill>
          <a:blip r:embed="rId3">
            <a:alphaModFix/>
          </a:blip>
          <a:stretch>
            <a:fillRect/>
          </a:stretch>
        </p:blipFill>
        <p:spPr>
          <a:xfrm>
            <a:off x="5196550" y="1598413"/>
            <a:ext cx="3636650" cy="2045615"/>
          </a:xfrm>
          <a:prstGeom prst="rect">
            <a:avLst/>
          </a:prstGeom>
          <a:noFill/>
          <a:ln cap="flat" cmpd="sng" w="9525">
            <a:solidFill>
              <a:schemeClr val="lt2"/>
            </a:solidFill>
            <a:prstDash val="solid"/>
            <a:round/>
            <a:headEnd len="sm" w="sm" type="none"/>
            <a:tailEnd len="sm" w="sm" type="none"/>
          </a:ln>
        </p:spPr>
      </p:pic>
      <p:pic>
        <p:nvPicPr>
          <p:cNvPr id="383" name="Google Shape;383;p101"/>
          <p:cNvPicPr preferRelativeResize="0"/>
          <p:nvPr/>
        </p:nvPicPr>
        <p:blipFill>
          <a:blip r:embed="rId4">
            <a:alphaModFix/>
          </a:blip>
          <a:stretch>
            <a:fillRect/>
          </a:stretch>
        </p:blipFill>
        <p:spPr>
          <a:xfrm>
            <a:off x="480300" y="4383250"/>
            <a:ext cx="2849200" cy="35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02"/>
          <p:cNvSpPr/>
          <p:nvPr/>
        </p:nvSpPr>
        <p:spPr>
          <a:xfrm>
            <a:off x="647400" y="12653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02"/>
          <p:cNvSpPr txBox="1"/>
          <p:nvPr/>
        </p:nvSpPr>
        <p:spPr>
          <a:xfrm>
            <a:off x="1054350" y="317250"/>
            <a:ext cx="70353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Ejemplo de uso de commander</a:t>
            </a:r>
            <a:endParaRPr b="1" sz="3500">
              <a:solidFill>
                <a:schemeClr val="lt1"/>
              </a:solidFill>
              <a:latin typeface="DM Sans"/>
              <a:ea typeface="DM Sans"/>
              <a:cs typeface="DM Sans"/>
              <a:sym typeface="DM Sans"/>
            </a:endParaRPr>
          </a:p>
        </p:txBody>
      </p:sp>
      <p:pic>
        <p:nvPicPr>
          <p:cNvPr id="390" name="Google Shape;390;p102"/>
          <p:cNvPicPr preferRelativeResize="0"/>
          <p:nvPr/>
        </p:nvPicPr>
        <p:blipFill>
          <a:blip r:embed="rId3">
            <a:alphaModFix/>
          </a:blip>
          <a:stretch>
            <a:fillRect/>
          </a:stretch>
        </p:blipFill>
        <p:spPr>
          <a:xfrm>
            <a:off x="1034100" y="1681713"/>
            <a:ext cx="7075799" cy="2332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0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3"/>
          <p:cNvSpPr txBox="1"/>
          <p:nvPr/>
        </p:nvSpPr>
        <p:spPr>
          <a:xfrm>
            <a:off x="459900" y="288525"/>
            <a:ext cx="85152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3500">
                <a:solidFill>
                  <a:schemeClr val="lt1"/>
                </a:solidFill>
                <a:latin typeface="DM Sans"/>
                <a:ea typeface="DM Sans"/>
                <a:cs typeface="DM Sans"/>
                <a:sym typeface="DM Sans"/>
              </a:rPr>
              <a:t>Enviando argumentos a commander</a:t>
            </a:r>
            <a:endParaRPr b="1" sz="3500">
              <a:solidFill>
                <a:schemeClr val="lt1"/>
              </a:solidFill>
              <a:latin typeface="DM Sans"/>
              <a:ea typeface="DM Sans"/>
              <a:cs typeface="DM Sans"/>
              <a:sym typeface="DM Sans"/>
            </a:endParaRPr>
          </a:p>
        </p:txBody>
      </p:sp>
      <p:pic>
        <p:nvPicPr>
          <p:cNvPr id="397" name="Google Shape;397;p103"/>
          <p:cNvPicPr preferRelativeResize="0"/>
          <p:nvPr/>
        </p:nvPicPr>
        <p:blipFill>
          <a:blip r:embed="rId3">
            <a:alphaModFix/>
          </a:blip>
          <a:stretch>
            <a:fillRect/>
          </a:stretch>
        </p:blipFill>
        <p:spPr>
          <a:xfrm>
            <a:off x="1126950" y="1805552"/>
            <a:ext cx="4225433" cy="232939"/>
          </a:xfrm>
          <a:prstGeom prst="rect">
            <a:avLst/>
          </a:prstGeom>
          <a:noFill/>
          <a:ln>
            <a:noFill/>
          </a:ln>
        </p:spPr>
      </p:pic>
      <p:pic>
        <p:nvPicPr>
          <p:cNvPr id="398" name="Google Shape;398;p103"/>
          <p:cNvPicPr preferRelativeResize="0"/>
          <p:nvPr/>
        </p:nvPicPr>
        <p:blipFill>
          <a:blip r:embed="rId4">
            <a:alphaModFix/>
          </a:blip>
          <a:stretch>
            <a:fillRect/>
          </a:stretch>
        </p:blipFill>
        <p:spPr>
          <a:xfrm>
            <a:off x="5741430" y="1256400"/>
            <a:ext cx="2001463" cy="1331242"/>
          </a:xfrm>
          <a:prstGeom prst="rect">
            <a:avLst/>
          </a:prstGeom>
          <a:noFill/>
          <a:ln>
            <a:noFill/>
          </a:ln>
        </p:spPr>
      </p:pic>
      <p:pic>
        <p:nvPicPr>
          <p:cNvPr id="399" name="Google Shape;399;p103"/>
          <p:cNvPicPr preferRelativeResize="0"/>
          <p:nvPr/>
        </p:nvPicPr>
        <p:blipFill>
          <a:blip r:embed="rId5">
            <a:alphaModFix/>
          </a:blip>
          <a:stretch>
            <a:fillRect/>
          </a:stretch>
        </p:blipFill>
        <p:spPr>
          <a:xfrm>
            <a:off x="1192463" y="3630771"/>
            <a:ext cx="3600946" cy="284518"/>
          </a:xfrm>
          <a:prstGeom prst="rect">
            <a:avLst/>
          </a:prstGeom>
          <a:noFill/>
          <a:ln>
            <a:noFill/>
          </a:ln>
        </p:spPr>
      </p:pic>
      <p:pic>
        <p:nvPicPr>
          <p:cNvPr id="400" name="Google Shape;400;p103"/>
          <p:cNvPicPr preferRelativeResize="0"/>
          <p:nvPr/>
        </p:nvPicPr>
        <p:blipFill>
          <a:blip r:embed="rId6">
            <a:alphaModFix/>
          </a:blip>
          <a:stretch>
            <a:fillRect/>
          </a:stretch>
        </p:blipFill>
        <p:spPr>
          <a:xfrm>
            <a:off x="5285998" y="3042633"/>
            <a:ext cx="2653202" cy="13312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grpSp>
        <p:nvGrpSpPr>
          <p:cNvPr id="405" name="Google Shape;405;p104"/>
          <p:cNvGrpSpPr/>
          <p:nvPr/>
        </p:nvGrpSpPr>
        <p:grpSpPr>
          <a:xfrm>
            <a:off x="473371" y="619433"/>
            <a:ext cx="738905" cy="738905"/>
            <a:chOff x="575612" y="1950748"/>
            <a:chExt cx="431100" cy="431100"/>
          </a:xfrm>
        </p:grpSpPr>
        <p:sp>
          <p:nvSpPr>
            <p:cNvPr id="406" name="Google Shape;406;p10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 name="Google Shape;407;p104"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408" name="Google Shape;408;p10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409" name="Google Shape;409;p104"/>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El manejo de argumentos permite iniciar un programa con valores iniciales</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¿Con qué fines consideras que puede utilizarse?</a:t>
            </a:r>
            <a:endParaRPr sz="2500">
              <a:solidFill>
                <a:srgbClr val="B7B7B7"/>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0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Manejo de variables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de entorno</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0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06"/>
          <p:cNvSpPr txBox="1"/>
          <p:nvPr/>
        </p:nvSpPr>
        <p:spPr>
          <a:xfrm>
            <a:off x="3519100" y="474613"/>
            <a:ext cx="4987200" cy="69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700">
                <a:solidFill>
                  <a:schemeClr val="dk1"/>
                </a:solidFill>
                <a:latin typeface="DM Sans"/>
                <a:ea typeface="DM Sans"/>
                <a:cs typeface="DM Sans"/>
                <a:sym typeface="DM Sans"/>
              </a:rPr>
              <a:t>Sobre los entornos</a:t>
            </a:r>
            <a:endParaRPr b="1" i="0" sz="3700" u="none" cap="none" strike="noStrike">
              <a:solidFill>
                <a:schemeClr val="dk1"/>
              </a:solidFill>
              <a:latin typeface="DM Sans"/>
              <a:ea typeface="DM Sans"/>
              <a:cs typeface="DM Sans"/>
              <a:sym typeface="DM Sans"/>
            </a:endParaRPr>
          </a:p>
        </p:txBody>
      </p:sp>
      <p:sp>
        <p:nvSpPr>
          <p:cNvPr id="421" name="Google Shape;421;p106"/>
          <p:cNvSpPr txBox="1"/>
          <p:nvPr/>
        </p:nvSpPr>
        <p:spPr>
          <a:xfrm>
            <a:off x="3649500" y="2211613"/>
            <a:ext cx="4987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22" name="Google Shape;422;p106"/>
          <p:cNvPicPr preferRelativeResize="0"/>
          <p:nvPr/>
        </p:nvPicPr>
        <p:blipFill>
          <a:blip r:embed="rId3">
            <a:alphaModFix/>
          </a:blip>
          <a:stretch>
            <a:fillRect/>
          </a:stretch>
        </p:blipFill>
        <p:spPr>
          <a:xfrm>
            <a:off x="185100" y="1999263"/>
            <a:ext cx="2864512" cy="1611288"/>
          </a:xfrm>
          <a:prstGeom prst="rect">
            <a:avLst/>
          </a:prstGeom>
          <a:noFill/>
          <a:ln cap="flat" cmpd="sng" w="9525">
            <a:solidFill>
              <a:schemeClr val="lt2"/>
            </a:solidFill>
            <a:prstDash val="solid"/>
            <a:round/>
            <a:headEnd len="sm" w="sm" type="none"/>
            <a:tailEnd len="sm" w="sm" type="none"/>
          </a:ln>
        </p:spPr>
      </p:pic>
      <p:sp>
        <p:nvSpPr>
          <p:cNvPr id="423" name="Google Shape;423;p106"/>
          <p:cNvSpPr txBox="1"/>
          <p:nvPr/>
        </p:nvSpPr>
        <p:spPr>
          <a:xfrm>
            <a:off x="3519100" y="1460775"/>
            <a:ext cx="4837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Seguramente, a estas alturas del desarrollo entenderás que un código no puede simplemente hacerse y llegar al cliente. </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Para que un código esté listo para llegar al cliente, es necesario que pase por diferentes fases.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Sin embargo, para que estas fases se encuentren aisladas de las otras fases (no queremos que la fase de desarrollo tenga datos de producción, o que haya datos de producción en staging), necesitaremos crear entornos específicos para estas fases.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Nuestras variables cambiarán según el entorno.</a:t>
            </a:r>
            <a:endParaRPr>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0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Usos de una variable de entorno</a:t>
            </a:r>
            <a:endParaRPr b="1" i="0" sz="4000" u="none" cap="none" strike="noStrike">
              <a:solidFill>
                <a:schemeClr val="dk1"/>
              </a:solidFill>
              <a:latin typeface="DM Sans"/>
              <a:ea typeface="DM Sans"/>
              <a:cs typeface="DM Sans"/>
              <a:sym typeface="DM Sans"/>
            </a:endParaRPr>
          </a:p>
        </p:txBody>
      </p:sp>
      <p:sp>
        <p:nvSpPr>
          <p:cNvPr id="429" name="Google Shape;429;p107"/>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primer uso radica en que una variable cambie según el entorno donde se esté corriendo, esto permite que pueda apuntar a una base de datos prueba o a una base de datos productiva con sólo cambiar el apuntador de dónde se está corriendo.</a:t>
            </a:r>
            <a:endParaRPr sz="1350">
              <a:latin typeface="DM Sans"/>
              <a:ea typeface="DM Sans"/>
              <a:cs typeface="DM Sans"/>
              <a:sym typeface="DM Sans"/>
            </a:endParaRPr>
          </a:p>
        </p:txBody>
      </p:sp>
      <p:sp>
        <p:nvSpPr>
          <p:cNvPr id="430" name="Google Shape;430;p107"/>
          <p:cNvSpPr txBox="1"/>
          <p:nvPr/>
        </p:nvSpPr>
        <p:spPr>
          <a:xfrm>
            <a:off x="44815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Otro factor importante es el factor seguridad. Con las variables de entorno podemos ocultar la información sensible de nuestro código, como credenciales, claves de acceso, tokens, secrets, etc.</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0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dotenv</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91"/>
          <p:cNvSpPr txBox="1"/>
          <p:nvPr/>
        </p:nvSpPr>
        <p:spPr>
          <a:xfrm>
            <a:off x="1014450" y="1919050"/>
            <a:ext cx="71151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Proceso principal del servidor + Global &amp; Child process</a:t>
            </a:r>
            <a:endParaRPr b="1" i="0" sz="4000" u="none" cap="none" strike="noStrike">
              <a:solidFill>
                <a:srgbClr val="EAFF6A"/>
              </a:solidFill>
              <a:latin typeface="DM Sans"/>
              <a:ea typeface="DM Sans"/>
              <a:cs typeface="DM Sans"/>
              <a:sym typeface="DM Sans"/>
            </a:endParaRPr>
          </a:p>
        </p:txBody>
      </p:sp>
      <p:sp>
        <p:nvSpPr>
          <p:cNvPr id="296" name="Google Shape;296;p91"/>
          <p:cNvSpPr txBox="1"/>
          <p:nvPr/>
        </p:nvSpPr>
        <p:spPr>
          <a:xfrm>
            <a:off x="1461300" y="13773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25</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09"/>
          <p:cNvSpPr txBox="1"/>
          <p:nvPr/>
        </p:nvSpPr>
        <p:spPr>
          <a:xfrm>
            <a:off x="290625" y="409025"/>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Utilizando dotenv</a:t>
            </a:r>
            <a:endParaRPr b="1" i="0" sz="4000" u="none" cap="none" strike="noStrike">
              <a:solidFill>
                <a:schemeClr val="dk1"/>
              </a:solidFill>
              <a:latin typeface="DM Sans"/>
              <a:ea typeface="DM Sans"/>
              <a:cs typeface="DM Sans"/>
              <a:sym typeface="DM Sans"/>
            </a:endParaRPr>
          </a:p>
        </p:txBody>
      </p:sp>
      <p:sp>
        <p:nvSpPr>
          <p:cNvPr id="441" name="Google Shape;441;p109"/>
          <p:cNvSpPr txBox="1"/>
          <p:nvPr/>
        </p:nvSpPr>
        <p:spPr>
          <a:xfrm>
            <a:off x="290625" y="1606300"/>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librería dotenv nos permitirá setear un entorno en un archivo </a:t>
            </a:r>
            <a:r>
              <a:rPr b="1" lang="es" sz="1350">
                <a:latin typeface="DM Sans"/>
                <a:ea typeface="DM Sans"/>
                <a:cs typeface="DM Sans"/>
                <a:sym typeface="DM Sans"/>
              </a:rPr>
              <a:t>.env</a:t>
            </a:r>
            <a:r>
              <a:rPr lang="es" sz="1350">
                <a:latin typeface="DM Sans"/>
                <a:ea typeface="DM Sans"/>
                <a:cs typeface="DM Sans"/>
                <a:sym typeface="DM Sans"/>
              </a:rPr>
              <a:t>, a partir de éste, colocaremos todas las variables que queramos proteger y mantener de manera dinámica.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archivo no requiere ningún tipo de consideración, bastará con declarar variables de la forma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NOMBRE = VALOR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comenzar con dotenv, basta hacer </a:t>
            </a:r>
            <a:endParaRPr sz="1350">
              <a:latin typeface="DM Sans"/>
              <a:ea typeface="DM Sans"/>
              <a:cs typeface="DM Sans"/>
              <a:sym typeface="DM Sans"/>
            </a:endParaRPr>
          </a:p>
        </p:txBody>
      </p:sp>
      <p:pic>
        <p:nvPicPr>
          <p:cNvPr id="442" name="Google Shape;442;p109"/>
          <p:cNvPicPr preferRelativeResize="0"/>
          <p:nvPr/>
        </p:nvPicPr>
        <p:blipFill>
          <a:blip r:embed="rId3">
            <a:alphaModFix/>
          </a:blip>
          <a:stretch>
            <a:fillRect/>
          </a:stretch>
        </p:blipFill>
        <p:spPr>
          <a:xfrm>
            <a:off x="5492050" y="1606288"/>
            <a:ext cx="3481104" cy="1930925"/>
          </a:xfrm>
          <a:prstGeom prst="rect">
            <a:avLst/>
          </a:prstGeom>
          <a:noFill/>
          <a:ln>
            <a:noFill/>
          </a:ln>
        </p:spPr>
      </p:pic>
      <p:pic>
        <p:nvPicPr>
          <p:cNvPr id="443" name="Google Shape;443;p109"/>
          <p:cNvPicPr preferRelativeResize="0"/>
          <p:nvPr/>
        </p:nvPicPr>
        <p:blipFill>
          <a:blip r:embed="rId4">
            <a:alphaModFix/>
          </a:blip>
          <a:stretch>
            <a:fillRect/>
          </a:stretch>
        </p:blipFill>
        <p:spPr>
          <a:xfrm>
            <a:off x="3590275" y="3632050"/>
            <a:ext cx="1662975" cy="479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10"/>
          <p:cNvSpPr txBox="1"/>
          <p:nvPr/>
        </p:nvSpPr>
        <p:spPr>
          <a:xfrm>
            <a:off x="393600" y="358350"/>
            <a:ext cx="6685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Archivo config</a:t>
            </a:r>
            <a:endParaRPr b="1" i="0" sz="4000" u="none" cap="none" strike="noStrike">
              <a:solidFill>
                <a:schemeClr val="dk1"/>
              </a:solidFill>
              <a:latin typeface="DM Sans"/>
              <a:ea typeface="DM Sans"/>
              <a:cs typeface="DM Sans"/>
              <a:sym typeface="DM Sans"/>
            </a:endParaRPr>
          </a:p>
        </p:txBody>
      </p:sp>
      <p:pic>
        <p:nvPicPr>
          <p:cNvPr id="449" name="Google Shape;449;p11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50" name="Google Shape;450;p110"/>
          <p:cNvSpPr txBox="1"/>
          <p:nvPr/>
        </p:nvSpPr>
        <p:spPr>
          <a:xfrm>
            <a:off x="342075" y="1526100"/>
            <a:ext cx="42300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Una vez instalado dotenv, bastará contar con un archivo de configuración llamado </a:t>
            </a:r>
            <a:r>
              <a:rPr b="1" i="1" lang="es" sz="1350">
                <a:latin typeface="DM Sans"/>
                <a:ea typeface="DM Sans"/>
                <a:cs typeface="DM Sans"/>
                <a:sym typeface="DM Sans"/>
              </a:rPr>
              <a:t>config.js</a:t>
            </a:r>
            <a:r>
              <a:rPr lang="es" sz="1350">
                <a:latin typeface="DM Sans"/>
                <a:ea typeface="DM Sans"/>
                <a:cs typeface="DM Sans"/>
                <a:sym typeface="DM Sans"/>
              </a:rPr>
              <a:t>. En éste, colocaremos un objeto, donde cada key : value corresponderá a la variable de dotenv.</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todo se basará en utilizar el objeto process nuevamente, esta vez usando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lang="es" sz="1350" u="sng">
                <a:latin typeface="DM Sans"/>
                <a:ea typeface="DM Sans"/>
                <a:cs typeface="DM Sans"/>
                <a:sym typeface="DM Sans"/>
              </a:rPr>
              <a:t>process.env.VARIABLE</a:t>
            </a:r>
            <a:endParaRPr b="1" sz="1350" u="sng">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Usando </a:t>
            </a:r>
            <a:r>
              <a:rPr b="1" lang="es" sz="1350">
                <a:latin typeface="DM Sans"/>
                <a:ea typeface="DM Sans"/>
                <a:cs typeface="DM Sans"/>
                <a:sym typeface="DM Sans"/>
              </a:rPr>
              <a:t>dotenv.config()</a:t>
            </a:r>
            <a:r>
              <a:rPr lang="es" sz="1350">
                <a:latin typeface="DM Sans"/>
                <a:ea typeface="DM Sans"/>
                <a:cs typeface="DM Sans"/>
                <a:sym typeface="DM Sans"/>
              </a:rPr>
              <a:t>, indicamos a la computadora que cargue las variables del archivo </a:t>
            </a:r>
            <a:r>
              <a:rPr b="1" lang="es" sz="1350">
                <a:latin typeface="DM Sans"/>
                <a:ea typeface="DM Sans"/>
                <a:cs typeface="DM Sans"/>
                <a:sym typeface="DM Sans"/>
              </a:rPr>
              <a:t>.env</a:t>
            </a:r>
            <a:r>
              <a:rPr lang="es" sz="1350">
                <a:latin typeface="DM Sans"/>
                <a:ea typeface="DM Sans"/>
                <a:cs typeface="DM Sans"/>
                <a:sym typeface="DM Sans"/>
              </a:rPr>
              <a:t>, el cual estará seteado dentro del proyecto.</a:t>
            </a:r>
            <a:endParaRPr sz="1350">
              <a:latin typeface="DM Sans"/>
              <a:ea typeface="DM Sans"/>
              <a:cs typeface="DM Sans"/>
              <a:sym typeface="DM Sans"/>
            </a:endParaRPr>
          </a:p>
        </p:txBody>
      </p:sp>
      <p:pic>
        <p:nvPicPr>
          <p:cNvPr id="451" name="Google Shape;451;p110"/>
          <p:cNvPicPr preferRelativeResize="0"/>
          <p:nvPr/>
        </p:nvPicPr>
        <p:blipFill>
          <a:blip r:embed="rId4">
            <a:alphaModFix/>
          </a:blip>
          <a:stretch>
            <a:fillRect/>
          </a:stretch>
        </p:blipFill>
        <p:spPr>
          <a:xfrm>
            <a:off x="5408469" y="779800"/>
            <a:ext cx="3110938" cy="2110464"/>
          </a:xfrm>
          <a:prstGeom prst="rect">
            <a:avLst/>
          </a:prstGeom>
          <a:noFill/>
          <a:ln>
            <a:noFill/>
          </a:ln>
        </p:spPr>
      </p:pic>
      <p:pic>
        <p:nvPicPr>
          <p:cNvPr id="452" name="Google Shape;452;p110"/>
          <p:cNvPicPr preferRelativeResize="0"/>
          <p:nvPr/>
        </p:nvPicPr>
        <p:blipFill>
          <a:blip r:embed="rId5">
            <a:alphaModFix/>
          </a:blip>
          <a:stretch>
            <a:fillRect/>
          </a:stretch>
        </p:blipFill>
        <p:spPr>
          <a:xfrm>
            <a:off x="5364825" y="2961662"/>
            <a:ext cx="3198225" cy="12570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1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11"/>
          <p:cNvSpPr txBox="1"/>
          <p:nvPr/>
        </p:nvSpPr>
        <p:spPr>
          <a:xfrm>
            <a:off x="4720700" y="636626"/>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Utilizando la configuración</a:t>
            </a:r>
            <a:endParaRPr b="1" i="0" sz="4000" u="none" cap="none" strike="noStrike">
              <a:solidFill>
                <a:schemeClr val="dk1"/>
              </a:solidFill>
              <a:latin typeface="DM Sans"/>
              <a:ea typeface="DM Sans"/>
              <a:cs typeface="DM Sans"/>
              <a:sym typeface="DM Sans"/>
            </a:endParaRPr>
          </a:p>
        </p:txBody>
      </p:sp>
      <p:sp>
        <p:nvSpPr>
          <p:cNvPr id="459" name="Google Shape;459;p111"/>
          <p:cNvSpPr txBox="1"/>
          <p:nvPr/>
        </p:nvSpPr>
        <p:spPr>
          <a:xfrm>
            <a:off x="4720700" y="2167163"/>
            <a:ext cx="4168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Una vez finalizada la configuración, podemos importarla y visualizar los resultados:</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Al final lo que ocurre es lo siguiente: al ejecutar el comando dotenv.config(), éste busca las variables localizadas en .env y procede a colocarlas en el objeto </a:t>
            </a:r>
            <a:r>
              <a:rPr b="1" lang="es">
                <a:latin typeface="DM Sans"/>
                <a:ea typeface="DM Sans"/>
                <a:cs typeface="DM Sans"/>
                <a:sym typeface="DM Sans"/>
              </a:rPr>
              <a:t>process.env</a:t>
            </a:r>
            <a:r>
              <a:rPr lang="es">
                <a:latin typeface="DM Sans"/>
                <a:ea typeface="DM Sans"/>
                <a:cs typeface="DM Sans"/>
                <a:sym typeface="DM Sans"/>
              </a:rPr>
              <a:t>.</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lang="es">
                <a:latin typeface="DM Sans"/>
                <a:ea typeface="DM Sans"/>
                <a:cs typeface="DM Sans"/>
                <a:sym typeface="DM Sans"/>
              </a:rPr>
              <a:t>¡Entonces conseguimos tener un objeto de configuración listo para este entorno!</a:t>
            </a:r>
            <a:endParaRPr>
              <a:latin typeface="DM Sans"/>
              <a:ea typeface="DM Sans"/>
              <a:cs typeface="DM Sans"/>
              <a:sym typeface="DM Sans"/>
            </a:endParaRPr>
          </a:p>
        </p:txBody>
      </p:sp>
      <p:pic>
        <p:nvPicPr>
          <p:cNvPr id="460" name="Google Shape;460;p111"/>
          <p:cNvPicPr preferRelativeResize="0"/>
          <p:nvPr/>
        </p:nvPicPr>
        <p:blipFill>
          <a:blip r:embed="rId3">
            <a:alphaModFix/>
          </a:blip>
          <a:stretch>
            <a:fillRect/>
          </a:stretch>
        </p:blipFill>
        <p:spPr>
          <a:xfrm>
            <a:off x="494250" y="1302262"/>
            <a:ext cx="3909844" cy="939549"/>
          </a:xfrm>
          <a:prstGeom prst="rect">
            <a:avLst/>
          </a:prstGeom>
          <a:noFill/>
          <a:ln>
            <a:noFill/>
          </a:ln>
        </p:spPr>
      </p:pic>
      <p:pic>
        <p:nvPicPr>
          <p:cNvPr id="461" name="Google Shape;461;p111"/>
          <p:cNvPicPr preferRelativeResize="0"/>
          <p:nvPr/>
        </p:nvPicPr>
        <p:blipFill>
          <a:blip r:embed="rId4">
            <a:alphaModFix/>
          </a:blip>
          <a:stretch>
            <a:fillRect/>
          </a:stretch>
        </p:blipFill>
        <p:spPr>
          <a:xfrm>
            <a:off x="494250" y="2605547"/>
            <a:ext cx="3938824" cy="1235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1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Múltiples entornos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13"/>
          <p:cNvSpPr txBox="1"/>
          <p:nvPr/>
        </p:nvSpPr>
        <p:spPr>
          <a:xfrm>
            <a:off x="290625" y="351550"/>
            <a:ext cx="63090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000">
                <a:solidFill>
                  <a:schemeClr val="dk1"/>
                </a:solidFill>
                <a:latin typeface="DM Sans"/>
                <a:ea typeface="DM Sans"/>
                <a:cs typeface="DM Sans"/>
                <a:sym typeface="DM Sans"/>
              </a:rPr>
              <a:t>Múltiples entornos = múltiples archivos</a:t>
            </a:r>
            <a:endParaRPr b="1" i="0" sz="3000" u="none" cap="none" strike="noStrike">
              <a:solidFill>
                <a:schemeClr val="dk1"/>
              </a:solidFill>
              <a:latin typeface="DM Sans"/>
              <a:ea typeface="DM Sans"/>
              <a:cs typeface="DM Sans"/>
              <a:sym typeface="DM Sans"/>
            </a:endParaRPr>
          </a:p>
        </p:txBody>
      </p:sp>
      <p:sp>
        <p:nvSpPr>
          <p:cNvPr id="472" name="Google Shape;472;p113"/>
          <p:cNvSpPr txBox="1"/>
          <p:nvPr/>
        </p:nvSpPr>
        <p:spPr>
          <a:xfrm>
            <a:off x="290625" y="1606300"/>
            <a:ext cx="6166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trabajar con más de un entorno (por ejemplo, desarrollo Y producción), es necesario setear diferentes archivos con el fin de apuntar a diferentes elementos (Por ejemplo, el entorno de desarrollo podría almacenar en archivos, y el entorno productivo podría almacenar en base de datos).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esto, setearemos un archivo por cada entorno que deseamos trabajar.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idea es que ambos archivos tengan las mismas variables, pero con diferentes valores.</a:t>
            </a:r>
            <a:endParaRPr sz="1350">
              <a:latin typeface="DM Sans"/>
              <a:ea typeface="DM Sans"/>
              <a:cs typeface="DM Sans"/>
              <a:sym typeface="DM Sans"/>
            </a:endParaRPr>
          </a:p>
        </p:txBody>
      </p:sp>
      <p:pic>
        <p:nvPicPr>
          <p:cNvPr id="473" name="Google Shape;473;p113"/>
          <p:cNvPicPr preferRelativeResize="0"/>
          <p:nvPr/>
        </p:nvPicPr>
        <p:blipFill>
          <a:blip r:embed="rId3">
            <a:alphaModFix/>
          </a:blip>
          <a:stretch>
            <a:fillRect/>
          </a:stretch>
        </p:blipFill>
        <p:spPr>
          <a:xfrm>
            <a:off x="6457125" y="1855950"/>
            <a:ext cx="1791225" cy="580700"/>
          </a:xfrm>
          <a:prstGeom prst="rect">
            <a:avLst/>
          </a:prstGeom>
          <a:noFill/>
          <a:ln>
            <a:noFill/>
          </a:ln>
        </p:spPr>
      </p:pic>
      <p:pic>
        <p:nvPicPr>
          <p:cNvPr id="474" name="Google Shape;474;p113"/>
          <p:cNvPicPr preferRelativeResize="0"/>
          <p:nvPr/>
        </p:nvPicPr>
        <p:blipFill>
          <a:blip r:embed="rId4">
            <a:alphaModFix/>
          </a:blip>
          <a:stretch>
            <a:fillRect/>
          </a:stretch>
        </p:blipFill>
        <p:spPr>
          <a:xfrm>
            <a:off x="394600" y="3661300"/>
            <a:ext cx="4710701" cy="1071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114"/>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80" name="Google Shape;480;p114"/>
          <p:cNvSpPr txBox="1"/>
          <p:nvPr/>
        </p:nvSpPr>
        <p:spPr>
          <a:xfrm>
            <a:off x="524675" y="484988"/>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Luego, en dotenv…</a:t>
            </a:r>
            <a:endParaRPr b="1" i="0" sz="4000" u="none" cap="none" strike="noStrike">
              <a:solidFill>
                <a:schemeClr val="dk1"/>
              </a:solidFill>
              <a:latin typeface="DM Sans"/>
              <a:ea typeface="DM Sans"/>
              <a:cs typeface="DM Sans"/>
              <a:sym typeface="DM Sans"/>
            </a:endParaRPr>
          </a:p>
        </p:txBody>
      </p:sp>
      <p:sp>
        <p:nvSpPr>
          <p:cNvPr id="481" name="Google Shape;481;p114"/>
          <p:cNvSpPr txBox="1"/>
          <p:nvPr/>
        </p:nvSpPr>
        <p:spPr>
          <a:xfrm>
            <a:off x="524675" y="1293075"/>
            <a:ext cx="5781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La ejecución de dotenv.config() ya no bastará, ya que esta vez tenemos que poder identificar a cuál archivo queremos apuntar. Para esto utilizaremos la configuración </a:t>
            </a:r>
            <a:r>
              <a:rPr b="1" lang="es" sz="1350">
                <a:solidFill>
                  <a:schemeClr val="dk1"/>
                </a:solidFill>
                <a:latin typeface="DM Sans"/>
                <a:ea typeface="DM Sans"/>
                <a:cs typeface="DM Sans"/>
                <a:sym typeface="DM Sans"/>
              </a:rPr>
              <a:t>path</a:t>
            </a:r>
            <a:r>
              <a:rPr lang="es" sz="1350">
                <a:solidFill>
                  <a:schemeClr val="dk1"/>
                </a:solidFill>
                <a:latin typeface="DM Sans"/>
                <a:ea typeface="DM Sans"/>
                <a:cs typeface="DM Sans"/>
                <a:sym typeface="DM Sans"/>
              </a:rPr>
              <a:t>, apuntaremos según lo indicado por la constante “environment”.</a:t>
            </a:r>
            <a:endParaRPr sz="1350">
              <a:solidFill>
                <a:schemeClr val="dk1"/>
              </a:solidFill>
              <a:latin typeface="DM Sans"/>
              <a:ea typeface="DM Sans"/>
              <a:cs typeface="DM Sans"/>
              <a:sym typeface="DM Sans"/>
            </a:endParaRPr>
          </a:p>
        </p:txBody>
      </p:sp>
      <p:pic>
        <p:nvPicPr>
          <p:cNvPr id="482" name="Google Shape;482;p114"/>
          <p:cNvPicPr preferRelativeResize="0"/>
          <p:nvPr/>
        </p:nvPicPr>
        <p:blipFill>
          <a:blip r:embed="rId4">
            <a:alphaModFix/>
          </a:blip>
          <a:stretch>
            <a:fillRect/>
          </a:stretch>
        </p:blipFill>
        <p:spPr>
          <a:xfrm>
            <a:off x="524675" y="2500775"/>
            <a:ext cx="6944351" cy="2055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1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15"/>
          <p:cNvSpPr txBox="1"/>
          <p:nvPr/>
        </p:nvSpPr>
        <p:spPr>
          <a:xfrm>
            <a:off x="647400" y="200950"/>
            <a:ext cx="7849200" cy="98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2900">
                <a:solidFill>
                  <a:schemeClr val="lt1"/>
                </a:solidFill>
                <a:latin typeface="DM Sans"/>
                <a:ea typeface="DM Sans"/>
                <a:cs typeface="DM Sans"/>
                <a:sym typeface="DM Sans"/>
              </a:rPr>
              <a:t>Ejemplo de diferencias según cómo se manda a llamar al entorno</a:t>
            </a:r>
            <a:endParaRPr b="1" sz="2900">
              <a:solidFill>
                <a:schemeClr val="lt1"/>
              </a:solidFill>
              <a:latin typeface="DM Sans"/>
              <a:ea typeface="DM Sans"/>
              <a:cs typeface="DM Sans"/>
              <a:sym typeface="DM Sans"/>
            </a:endParaRPr>
          </a:p>
        </p:txBody>
      </p:sp>
      <p:pic>
        <p:nvPicPr>
          <p:cNvPr id="489" name="Google Shape;489;p115"/>
          <p:cNvPicPr preferRelativeResize="0"/>
          <p:nvPr/>
        </p:nvPicPr>
        <p:blipFill>
          <a:blip r:embed="rId3">
            <a:alphaModFix/>
          </a:blip>
          <a:stretch>
            <a:fillRect/>
          </a:stretch>
        </p:blipFill>
        <p:spPr>
          <a:xfrm>
            <a:off x="1307089" y="2690550"/>
            <a:ext cx="3422094" cy="866614"/>
          </a:xfrm>
          <a:prstGeom prst="rect">
            <a:avLst/>
          </a:prstGeom>
          <a:noFill/>
          <a:ln>
            <a:noFill/>
          </a:ln>
        </p:spPr>
      </p:pic>
      <p:pic>
        <p:nvPicPr>
          <p:cNvPr id="490" name="Google Shape;490;p115"/>
          <p:cNvPicPr preferRelativeResize="0"/>
          <p:nvPr/>
        </p:nvPicPr>
        <p:blipFill>
          <a:blip r:embed="rId4">
            <a:alphaModFix/>
          </a:blip>
          <a:stretch>
            <a:fillRect/>
          </a:stretch>
        </p:blipFill>
        <p:spPr>
          <a:xfrm>
            <a:off x="5078692" y="2690561"/>
            <a:ext cx="3001346" cy="866614"/>
          </a:xfrm>
          <a:prstGeom prst="rect">
            <a:avLst/>
          </a:prstGeom>
          <a:noFill/>
          <a:ln>
            <a:noFill/>
          </a:ln>
        </p:spPr>
      </p:pic>
      <p:sp>
        <p:nvSpPr>
          <p:cNvPr id="491" name="Google Shape;491;p115"/>
          <p:cNvSpPr txBox="1"/>
          <p:nvPr/>
        </p:nvSpPr>
        <p:spPr>
          <a:xfrm>
            <a:off x="1307100" y="1727838"/>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Ejecutando con environment = DEVELOPMENT</a:t>
            </a:r>
            <a:endParaRPr sz="1350">
              <a:solidFill>
                <a:schemeClr val="dk1"/>
              </a:solidFill>
              <a:latin typeface="DM Sans"/>
              <a:ea typeface="DM Sans"/>
              <a:cs typeface="DM Sans"/>
              <a:sym typeface="DM Sans"/>
            </a:endParaRPr>
          </a:p>
        </p:txBody>
      </p:sp>
      <p:sp>
        <p:nvSpPr>
          <p:cNvPr id="492" name="Google Shape;492;p115"/>
          <p:cNvSpPr txBox="1"/>
          <p:nvPr/>
        </p:nvSpPr>
        <p:spPr>
          <a:xfrm>
            <a:off x="5079375" y="172020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Ejecutando con environment = PRODUCTION</a:t>
            </a:r>
            <a:endParaRPr sz="135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116"/>
          <p:cNvGrpSpPr/>
          <p:nvPr/>
        </p:nvGrpSpPr>
        <p:grpSpPr>
          <a:xfrm>
            <a:off x="4202556" y="994173"/>
            <a:ext cx="738900" cy="738900"/>
            <a:chOff x="974706" y="2467173"/>
            <a:chExt cx="738900" cy="738900"/>
          </a:xfrm>
        </p:grpSpPr>
        <p:sp>
          <p:nvSpPr>
            <p:cNvPr id="498" name="Google Shape;498;p11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9" name="Google Shape;499;p11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00" name="Google Shape;500;p116"/>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Utilizando argumentos con dotenv</a:t>
            </a:r>
            <a:endParaRPr b="1" i="0" sz="4000" u="none" cap="none" strike="noStrike">
              <a:solidFill>
                <a:schemeClr val="dk1"/>
              </a:solidFill>
              <a:highlight>
                <a:srgbClr val="EAFF6A"/>
              </a:highlight>
              <a:latin typeface="DM Sans"/>
              <a:ea typeface="DM Sans"/>
              <a:cs typeface="DM Sans"/>
              <a:sym typeface="DM Sans"/>
            </a:endParaRPr>
          </a:p>
        </p:txBody>
      </p:sp>
      <p:sp>
        <p:nvSpPr>
          <p:cNvPr id="501" name="Google Shape;501;p116"/>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grpSp>
        <p:nvGrpSpPr>
          <p:cNvPr id="506" name="Google Shape;506;p117"/>
          <p:cNvGrpSpPr/>
          <p:nvPr/>
        </p:nvGrpSpPr>
        <p:grpSpPr>
          <a:xfrm>
            <a:off x="457347" y="468298"/>
            <a:ext cx="431074" cy="431074"/>
            <a:chOff x="974706" y="2467173"/>
            <a:chExt cx="738900" cy="738900"/>
          </a:xfrm>
        </p:grpSpPr>
        <p:sp>
          <p:nvSpPr>
            <p:cNvPr id="507" name="Google Shape;507;p11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p117"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09" name="Google Shape;509;p117"/>
          <p:cNvSpPr txBox="1"/>
          <p:nvPr/>
        </p:nvSpPr>
        <p:spPr>
          <a:xfrm>
            <a:off x="501450" y="975050"/>
            <a:ext cx="7919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Utilizando argumentos con dotenv</a:t>
            </a:r>
            <a:endParaRPr b="1" i="0" sz="4000" u="none" cap="none" strike="noStrike">
              <a:solidFill>
                <a:schemeClr val="dk1"/>
              </a:solidFill>
              <a:latin typeface="DM Sans"/>
              <a:ea typeface="DM Sans"/>
              <a:cs typeface="DM Sans"/>
              <a:sym typeface="DM Sans"/>
            </a:endParaRPr>
          </a:p>
        </p:txBody>
      </p:sp>
      <p:pic>
        <p:nvPicPr>
          <p:cNvPr id="510" name="Google Shape;510;p11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11" name="Google Shape;511;p117"/>
          <p:cNvSpPr txBox="1"/>
          <p:nvPr/>
        </p:nvSpPr>
        <p:spPr>
          <a:xfrm>
            <a:off x="457350" y="2299800"/>
            <a:ext cx="6676800" cy="223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rPr b="1" lang="es" sz="1350">
                <a:latin typeface="DM Sans"/>
                <a:ea typeface="DM Sans"/>
                <a:cs typeface="DM Sans"/>
                <a:sym typeface="DM Sans"/>
              </a:rPr>
              <a:t>Consigna</a:t>
            </a:r>
            <a:r>
              <a:rPr lang="es" sz="1350">
                <a:latin typeface="DM Sans"/>
                <a:ea typeface="DM Sans"/>
                <a:cs typeface="DM Sans"/>
                <a:sym typeface="DM Sans"/>
              </a:rPr>
              <a:t>:</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Realizar un servidor basado en node js con express, El cual reciba por flag de cli el comando </a:t>
            </a:r>
            <a:r>
              <a:rPr b="1" lang="es" sz="1350">
                <a:latin typeface="DM Sans"/>
                <a:ea typeface="DM Sans"/>
                <a:cs typeface="DM Sans"/>
                <a:sym typeface="DM Sans"/>
              </a:rPr>
              <a:t>--mode &lt;modo&gt; </a:t>
            </a:r>
            <a:r>
              <a:rPr lang="es" sz="1350">
                <a:latin typeface="DM Sans"/>
                <a:ea typeface="DM Sans"/>
                <a:cs typeface="DM Sans"/>
                <a:sym typeface="DM Sans"/>
              </a:rPr>
              <a:t>y sea procesado por commander</a:t>
            </a:r>
            <a:r>
              <a:rPr b="1" lang="es" sz="1350">
                <a:latin typeface="DM Sans"/>
                <a:ea typeface="DM Sans"/>
                <a:cs typeface="DM Sans"/>
                <a:sym typeface="DM Sans"/>
              </a:rPr>
              <a:t>.</a:t>
            </a:r>
            <a:endParaRPr b="1"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Acorde con este argumento, hacer una lectura a los diferentes entornos, y ejecutar dotenv en el path correspondiente a cada modo (--mode development debería conectar con .env.development).</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Para el entorno development, el servidor debe escuchar en el puerto 8080, para el entorno productivo, el servidor debe escuchar en el puerto 3000. </a:t>
            </a:r>
            <a:endParaRPr sz="1350">
              <a:latin typeface="DM Sans"/>
              <a:ea typeface="DM Sans"/>
              <a:cs typeface="DM Sans"/>
              <a:sym typeface="DM Sans"/>
            </a:endParaRPr>
          </a:p>
        </p:txBody>
      </p:sp>
      <p:sp>
        <p:nvSpPr>
          <p:cNvPr id="512" name="Google Shape;512;p11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1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18" name="Google Shape;518;p11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92"/>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302" name="Google Shape;302;p92"/>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303" name="Google Shape;303;p92"/>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304" name="Google Shape;304;p9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305" name="Google Shape;305;p92"/>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24</a:t>
            </a:r>
            <a:endParaRPr i="0" sz="1600" u="none" cap="none" strike="noStrike">
              <a:solidFill>
                <a:srgbClr val="999999"/>
              </a:solidFill>
              <a:latin typeface="DM Sans"/>
              <a:ea typeface="DM Sans"/>
              <a:cs typeface="DM Sans"/>
              <a:sym typeface="DM Sans"/>
            </a:endParaRPr>
          </a:p>
        </p:txBody>
      </p:sp>
      <p:cxnSp>
        <p:nvCxnSpPr>
          <p:cNvPr id="306" name="Google Shape;306;p92"/>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07" name="Google Shape;307;p92"/>
          <p:cNvSpPr txBox="1"/>
          <p:nvPr/>
        </p:nvSpPr>
        <p:spPr>
          <a:xfrm>
            <a:off x="1439388" y="18692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Segunda práctica integradora</a:t>
            </a:r>
            <a:endParaRPr b="1" i="0" sz="1500" u="none" cap="none" strike="noStrike">
              <a:solidFill>
                <a:srgbClr val="999999"/>
              </a:solidFill>
              <a:latin typeface="DM Sans"/>
              <a:ea typeface="DM Sans"/>
              <a:cs typeface="DM Sans"/>
              <a:sym typeface="DM Sans"/>
            </a:endParaRPr>
          </a:p>
        </p:txBody>
      </p:sp>
      <p:sp>
        <p:nvSpPr>
          <p:cNvPr id="308" name="Google Shape;308;p92"/>
          <p:cNvSpPr txBox="1"/>
          <p:nvPr/>
        </p:nvSpPr>
        <p:spPr>
          <a:xfrm>
            <a:off x="3697763" y="14599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25</a:t>
            </a:r>
            <a:endParaRPr b="1" i="0" sz="1600" u="none" cap="none" strike="noStrike">
              <a:solidFill>
                <a:srgbClr val="FFFFFF"/>
              </a:solidFill>
              <a:latin typeface="DM Sans"/>
              <a:ea typeface="DM Sans"/>
              <a:cs typeface="DM Sans"/>
              <a:sym typeface="DM Sans"/>
            </a:endParaRPr>
          </a:p>
        </p:txBody>
      </p:sp>
      <p:cxnSp>
        <p:nvCxnSpPr>
          <p:cNvPr id="309" name="Google Shape;309;p92"/>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310" name="Google Shape;310;p92"/>
          <p:cNvSpPr txBox="1"/>
          <p:nvPr/>
        </p:nvSpPr>
        <p:spPr>
          <a:xfrm>
            <a:off x="3697763" y="1869250"/>
            <a:ext cx="1928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Proceso principal del servidor + Global &amp; Child process</a:t>
            </a:r>
            <a:endParaRPr b="1" sz="1300">
              <a:solidFill>
                <a:srgbClr val="EAFF6A"/>
              </a:solidFill>
              <a:latin typeface="DM Sans"/>
              <a:ea typeface="DM Sans"/>
              <a:cs typeface="DM Sans"/>
              <a:sym typeface="DM Sans"/>
            </a:endParaRPr>
          </a:p>
        </p:txBody>
      </p:sp>
      <p:cxnSp>
        <p:nvCxnSpPr>
          <p:cNvPr id="311" name="Google Shape;311;p92"/>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312" name="Google Shape;312;p92"/>
          <p:cNvCxnSpPr/>
          <p:nvPr/>
        </p:nvCxnSpPr>
        <p:spPr>
          <a:xfrm>
            <a:off x="3773125" y="1793050"/>
            <a:ext cx="1778400" cy="0"/>
          </a:xfrm>
          <a:prstGeom prst="straightConnector1">
            <a:avLst/>
          </a:prstGeom>
          <a:noFill/>
          <a:ln cap="flat" cmpd="sng" w="9525">
            <a:solidFill>
              <a:srgbClr val="434343"/>
            </a:solidFill>
            <a:prstDash val="solid"/>
            <a:round/>
            <a:headEnd len="sm" w="sm" type="none"/>
            <a:tailEnd len="sm" w="sm" type="none"/>
          </a:ln>
        </p:spPr>
      </p:cxnSp>
      <p:sp>
        <p:nvSpPr>
          <p:cNvPr id="313" name="Google Shape;313;p92"/>
          <p:cNvSpPr txBox="1"/>
          <p:nvPr/>
        </p:nvSpPr>
        <p:spPr>
          <a:xfrm>
            <a:off x="3641088" y="2809850"/>
            <a:ext cx="20427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Process</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Manejo de variables de entorno</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Global &amp; child process</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p:txBody>
      </p:sp>
      <p:pic>
        <p:nvPicPr>
          <p:cNvPr id="314" name="Google Shape;314;p92"/>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15" name="Google Shape;315;p92"/>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26</a:t>
            </a:r>
            <a:endParaRPr sz="1200">
              <a:solidFill>
                <a:srgbClr val="999999"/>
              </a:solidFill>
              <a:latin typeface="DM Sans"/>
              <a:ea typeface="DM Sans"/>
              <a:cs typeface="DM Sans"/>
              <a:sym typeface="DM Sans"/>
            </a:endParaRPr>
          </a:p>
        </p:txBody>
      </p:sp>
      <p:cxnSp>
        <p:nvCxnSpPr>
          <p:cNvPr id="316" name="Google Shape;316;p92"/>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17" name="Google Shape;317;p92"/>
          <p:cNvSpPr txBox="1"/>
          <p:nvPr/>
        </p:nvSpPr>
        <p:spPr>
          <a:xfrm>
            <a:off x="5953713" y="19226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Arquitectura de capas</a:t>
            </a:r>
            <a:endParaRPr b="1" i="0" sz="1500" u="none" cap="none" strike="noStrike">
              <a:solidFill>
                <a:srgbClr val="999999"/>
              </a:solidFill>
              <a:latin typeface="DM Sans"/>
              <a:ea typeface="DM Sans"/>
              <a:cs typeface="DM Sans"/>
              <a:sym typeface="DM Sans"/>
            </a:endParaRPr>
          </a:p>
        </p:txBody>
      </p:sp>
      <p:cxnSp>
        <p:nvCxnSpPr>
          <p:cNvPr id="318" name="Google Shape;318;p92"/>
          <p:cNvCxnSpPr/>
          <p:nvPr/>
        </p:nvCxnSpPr>
        <p:spPr>
          <a:xfrm>
            <a:off x="6016088" y="1832550"/>
            <a:ext cx="1778400" cy="0"/>
          </a:xfrm>
          <a:prstGeom prst="straightConnector1">
            <a:avLst/>
          </a:prstGeom>
          <a:noFill/>
          <a:ln cap="flat" cmpd="sng" w="9525">
            <a:solidFill>
              <a:srgbClr val="434343"/>
            </a:solidFill>
            <a:prstDash val="solid"/>
            <a:round/>
            <a:headEnd len="sm" w="sm" type="none"/>
            <a:tailEnd len="sm" w="sm" type="none"/>
          </a:ln>
        </p:spPr>
      </p:cxnSp>
      <p:sp>
        <p:nvSpPr>
          <p:cNvPr id="319" name="Google Shape;319;p92"/>
          <p:cNvSpPr txBox="1"/>
          <p:nvPr/>
        </p:nvSpPr>
        <p:spPr>
          <a:xfrm>
            <a:off x="5953725" y="2749350"/>
            <a:ext cx="18681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Arquitectura de capas</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Capas adicionales para Node js</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Analizando el flujo de arquitectura</a:t>
            </a:r>
            <a:endParaRPr sz="1200">
              <a:solidFill>
                <a:srgbClr val="999999"/>
              </a:solidFill>
              <a:latin typeface="DM Sans"/>
              <a:ea typeface="DM Sans"/>
              <a:cs typeface="DM Sans"/>
              <a:sym typeface="DM Sans"/>
            </a:endParaRPr>
          </a:p>
        </p:txBody>
      </p:sp>
      <p:sp>
        <p:nvSpPr>
          <p:cNvPr id="320" name="Google Shape;320;p92"/>
          <p:cNvSpPr txBox="1"/>
          <p:nvPr/>
        </p:nvSpPr>
        <p:spPr>
          <a:xfrm>
            <a:off x="1538326" y="2802750"/>
            <a:ext cx="17325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Skills</a:t>
            </a:r>
            <a:endParaRPr sz="1200">
              <a:solidFill>
                <a:srgbClr val="999999"/>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Práctica Integradora</a:t>
            </a:r>
            <a:endParaRPr sz="1200">
              <a:solidFill>
                <a:srgbClr val="999999"/>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19"/>
          <p:cNvSpPr txBox="1"/>
          <p:nvPr/>
        </p:nvSpPr>
        <p:spPr>
          <a:xfrm>
            <a:off x="1303501" y="1925250"/>
            <a:ext cx="65370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Continuando con process</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Global &amp; child process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2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20"/>
          <p:cNvSpPr txBox="1"/>
          <p:nvPr/>
        </p:nvSpPr>
        <p:spPr>
          <a:xfrm>
            <a:off x="3007825" y="4401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Listeners</a:t>
            </a:r>
            <a:endParaRPr b="1" i="0" sz="4000" u="none" cap="none" strike="noStrike">
              <a:solidFill>
                <a:schemeClr val="dk1"/>
              </a:solidFill>
              <a:latin typeface="DM Sans"/>
              <a:ea typeface="DM Sans"/>
              <a:cs typeface="DM Sans"/>
              <a:sym typeface="DM Sans"/>
            </a:endParaRPr>
          </a:p>
        </p:txBody>
      </p:sp>
      <p:sp>
        <p:nvSpPr>
          <p:cNvPr id="530" name="Google Shape;530;p120"/>
          <p:cNvSpPr txBox="1"/>
          <p:nvPr/>
        </p:nvSpPr>
        <p:spPr>
          <a:xfrm>
            <a:off x="3007825" y="1301813"/>
            <a:ext cx="49872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Además de todas las funcionalidades que hemos visto de process, tenemos otra más para trabajar: el método </a:t>
            </a:r>
            <a:r>
              <a:rPr b="1" lang="es" sz="1350">
                <a:latin typeface="DM Sans"/>
                <a:ea typeface="DM Sans"/>
                <a:cs typeface="DM Sans"/>
                <a:sym typeface="DM Sans"/>
              </a:rPr>
              <a:t>on</a:t>
            </a:r>
            <a:r>
              <a:rPr lang="es" sz="1350">
                <a:latin typeface="DM Sans"/>
                <a:ea typeface="DM Sans"/>
                <a:cs typeface="DM Sans"/>
                <a:sym typeface="DM Sans"/>
              </a:rPr>
              <a:t>. Permitirá poner a nuestro proceso principal a la escucha de algún evento para poder ejecutar alguna acción en caso de que algo ocurra.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Algunos de los listeners más utilizados son</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on ‘exit’ : Para ejecutar un código </a:t>
            </a:r>
            <a:r>
              <a:rPr b="1" lang="es" sz="1350">
                <a:latin typeface="DM Sans"/>
                <a:ea typeface="DM Sans"/>
                <a:cs typeface="DM Sans"/>
                <a:sym typeface="DM Sans"/>
              </a:rPr>
              <a:t>justo antes</a:t>
            </a:r>
            <a:r>
              <a:rPr lang="es" sz="1350">
                <a:latin typeface="DM Sans"/>
                <a:ea typeface="DM Sans"/>
                <a:cs typeface="DM Sans"/>
                <a:sym typeface="DM Sans"/>
              </a:rPr>
              <a:t> de la finalización del proceso.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on ‘uncaughtException’ : Para atrapar alguna excepción que no haya sido considerada en algún catch</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on ‘message’ para poder comunicarse con otro proceso</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2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1"/>
          <p:cNvSpPr txBox="1"/>
          <p:nvPr/>
        </p:nvSpPr>
        <p:spPr>
          <a:xfrm>
            <a:off x="479050" y="430825"/>
            <a:ext cx="8515200" cy="586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2900">
                <a:solidFill>
                  <a:schemeClr val="lt1"/>
                </a:solidFill>
                <a:latin typeface="DM Sans"/>
                <a:ea typeface="DM Sans"/>
                <a:cs typeface="DM Sans"/>
                <a:sym typeface="DM Sans"/>
              </a:rPr>
              <a:t>listeners con process.on</a:t>
            </a:r>
            <a:endParaRPr b="1" sz="2900">
              <a:solidFill>
                <a:schemeClr val="lt1"/>
              </a:solidFill>
              <a:latin typeface="DM Sans"/>
              <a:ea typeface="DM Sans"/>
              <a:cs typeface="DM Sans"/>
              <a:sym typeface="DM Sans"/>
            </a:endParaRPr>
          </a:p>
        </p:txBody>
      </p:sp>
      <p:pic>
        <p:nvPicPr>
          <p:cNvPr id="537" name="Google Shape;537;p121"/>
          <p:cNvPicPr preferRelativeResize="0"/>
          <p:nvPr/>
        </p:nvPicPr>
        <p:blipFill>
          <a:blip r:embed="rId3">
            <a:alphaModFix/>
          </a:blip>
          <a:stretch>
            <a:fillRect/>
          </a:stretch>
        </p:blipFill>
        <p:spPr>
          <a:xfrm>
            <a:off x="877237" y="1597952"/>
            <a:ext cx="7389524" cy="2422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2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22"/>
          <p:cNvSpPr txBox="1"/>
          <p:nvPr/>
        </p:nvSpPr>
        <p:spPr>
          <a:xfrm>
            <a:off x="392875" y="313400"/>
            <a:ext cx="8515200" cy="822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chemeClr val="dk1"/>
              </a:buClr>
              <a:buSzPts val="1100"/>
              <a:buFont typeface="Arial"/>
              <a:buNone/>
            </a:pPr>
            <a:r>
              <a:rPr b="1" lang="es" sz="2300">
                <a:solidFill>
                  <a:schemeClr val="lt1"/>
                </a:solidFill>
                <a:latin typeface="DM Sans"/>
                <a:ea typeface="DM Sans"/>
                <a:cs typeface="DM Sans"/>
                <a:sym typeface="DM Sans"/>
              </a:rPr>
              <a:t>Por ejemplo, sin en algún punto llegase a cometer algún error, como llamar console() en lugar de console.log()</a:t>
            </a:r>
            <a:endParaRPr b="1" sz="2300">
              <a:solidFill>
                <a:schemeClr val="lt1"/>
              </a:solidFill>
              <a:latin typeface="DM Sans"/>
              <a:ea typeface="DM Sans"/>
              <a:cs typeface="DM Sans"/>
              <a:sym typeface="DM Sans"/>
            </a:endParaRPr>
          </a:p>
        </p:txBody>
      </p:sp>
      <p:pic>
        <p:nvPicPr>
          <p:cNvPr id="544" name="Google Shape;544;p122"/>
          <p:cNvPicPr preferRelativeResize="0"/>
          <p:nvPr/>
        </p:nvPicPr>
        <p:blipFill>
          <a:blip r:embed="rId3">
            <a:alphaModFix/>
          </a:blip>
          <a:stretch>
            <a:fillRect/>
          </a:stretch>
        </p:blipFill>
        <p:spPr>
          <a:xfrm>
            <a:off x="756876" y="2830996"/>
            <a:ext cx="7630250" cy="865502"/>
          </a:xfrm>
          <a:prstGeom prst="rect">
            <a:avLst/>
          </a:prstGeom>
          <a:noFill/>
          <a:ln>
            <a:noFill/>
          </a:ln>
        </p:spPr>
      </p:pic>
      <p:pic>
        <p:nvPicPr>
          <p:cNvPr id="545" name="Google Shape;545;p122"/>
          <p:cNvPicPr preferRelativeResize="0"/>
          <p:nvPr/>
        </p:nvPicPr>
        <p:blipFill>
          <a:blip r:embed="rId4">
            <a:alphaModFix/>
          </a:blip>
          <a:stretch>
            <a:fillRect/>
          </a:stretch>
        </p:blipFill>
        <p:spPr>
          <a:xfrm>
            <a:off x="1056602" y="1674348"/>
            <a:ext cx="7030796" cy="80352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2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Códigos de salida de process</a:t>
            </a:r>
            <a:endParaRPr b="1" i="0" sz="4000" u="none" cap="none" strike="noStrike">
              <a:solidFill>
                <a:schemeClr val="dk1"/>
              </a:solidFill>
              <a:latin typeface="DM Sans"/>
              <a:ea typeface="DM Sans"/>
              <a:cs typeface="DM Sans"/>
              <a:sym typeface="DM Sans"/>
            </a:endParaRPr>
          </a:p>
        </p:txBody>
      </p:sp>
      <p:sp>
        <p:nvSpPr>
          <p:cNvPr id="551" name="Google Shape;551;p123"/>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ejecutamos una salida con process.exit() como argumento, podemos enviar un código que sirve como identificador para el desarrollador sobre la razón de la salida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Hay que conocer los códigos de salida para saber cómo utilizarlos. También podemos crear nuestros propios códigos.</a:t>
            </a:r>
            <a:endParaRPr sz="1350">
              <a:latin typeface="DM Sans"/>
              <a:ea typeface="DM Sans"/>
              <a:cs typeface="DM Sans"/>
              <a:sym typeface="DM Sans"/>
            </a:endParaRPr>
          </a:p>
        </p:txBody>
      </p:sp>
      <p:sp>
        <p:nvSpPr>
          <p:cNvPr id="552" name="Google Shape;552;p123"/>
          <p:cNvSpPr txBox="1"/>
          <p:nvPr/>
        </p:nvSpPr>
        <p:spPr>
          <a:xfrm>
            <a:off x="4534700" y="1908175"/>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Algunos de los códigos importantes son: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0 : proceso finalizado normalmente.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1 : proceso finalizado por excepción fatal</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5 : Error fatal del motor V8.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9 : Para argumentos inválidos al momento de la ejecución.</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24"/>
          <p:cNvSpPr txBox="1"/>
          <p:nvPr/>
        </p:nvSpPr>
        <p:spPr>
          <a:xfrm>
            <a:off x="1459375" y="3900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58" name="Google Shape;558;p124"/>
          <p:cNvSpPr txBox="1"/>
          <p:nvPr/>
        </p:nvSpPr>
        <p:spPr>
          <a:xfrm>
            <a:off x="487575" y="1327300"/>
            <a:ext cx="8281800" cy="29553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accent6"/>
              </a:buClr>
              <a:buSzPts val="2000"/>
              <a:buFont typeface="DM Sans"/>
              <a:buChar char="✓"/>
            </a:pPr>
            <a:r>
              <a:rPr lang="es" sz="2000">
                <a:solidFill>
                  <a:srgbClr val="B7B7B7"/>
                </a:solidFill>
                <a:latin typeface="DM Sans"/>
                <a:ea typeface="DM Sans"/>
                <a:cs typeface="DM Sans"/>
                <a:sym typeface="DM Sans"/>
              </a:rPr>
              <a:t>Se creará una función llamada “listNumbers” el cual recibirá un número indefinido de argumentos (...numbers)</a:t>
            </a:r>
            <a:endParaRPr sz="2000">
              <a:solidFill>
                <a:srgbClr val="B7B7B7"/>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rgbClr val="B7B7B7"/>
                </a:solidFill>
                <a:latin typeface="DM Sans"/>
                <a:ea typeface="DM Sans"/>
                <a:cs typeface="DM Sans"/>
                <a:sym typeface="DM Sans"/>
              </a:rPr>
              <a:t>Si se pasa un argumento no numérico, entonces deberá mostrar por consola un error indicando “Invalid parameters” seguido de una lista con los tipos de dato (para [1,2,”a”,true], el error mostrará [number,number,string,boolean]</a:t>
            </a:r>
            <a:endParaRPr sz="2000">
              <a:solidFill>
                <a:srgbClr val="B7B7B7"/>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rgbClr val="B7B7B7"/>
                </a:solidFill>
                <a:latin typeface="DM Sans"/>
                <a:ea typeface="DM Sans"/>
                <a:cs typeface="DM Sans"/>
                <a:sym typeface="DM Sans"/>
              </a:rPr>
              <a:t>Escapar del proceso con un código -4. Utilizando un listener, obtener el código de escape del error y mostrar un mensaje “Proceso finalizado por argumentación inválida en una función”</a:t>
            </a:r>
            <a:endParaRPr sz="2000">
              <a:solidFill>
                <a:srgbClr val="B7B7B7"/>
              </a:solidFill>
              <a:latin typeface="DM Sans"/>
              <a:ea typeface="DM Sans"/>
              <a:cs typeface="DM Sans"/>
              <a:sym typeface="DM Sans"/>
            </a:endParaRPr>
          </a:p>
        </p:txBody>
      </p:sp>
      <p:grpSp>
        <p:nvGrpSpPr>
          <p:cNvPr id="559" name="Google Shape;559;p124"/>
          <p:cNvGrpSpPr/>
          <p:nvPr/>
        </p:nvGrpSpPr>
        <p:grpSpPr>
          <a:xfrm>
            <a:off x="446326" y="355373"/>
            <a:ext cx="738900" cy="738900"/>
            <a:chOff x="473351" y="619523"/>
            <a:chExt cx="738900" cy="738900"/>
          </a:xfrm>
        </p:grpSpPr>
        <p:sp>
          <p:nvSpPr>
            <p:cNvPr id="560" name="Google Shape;560;p12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p12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562" name="Google Shape;562;p124"/>
          <p:cNvSpPr txBox="1"/>
          <p:nvPr/>
        </p:nvSpPr>
        <p:spPr>
          <a:xfrm>
            <a:off x="169200" y="4282600"/>
            <a:ext cx="2939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Child process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26"/>
          <p:cNvSpPr txBox="1"/>
          <p:nvPr/>
        </p:nvSpPr>
        <p:spPr>
          <a:xfrm>
            <a:off x="457725" y="333425"/>
            <a:ext cx="5537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Un proceso creando otro proceso</a:t>
            </a:r>
            <a:endParaRPr b="1" i="0" sz="4000" u="none" cap="none" strike="noStrike">
              <a:solidFill>
                <a:schemeClr val="dk1"/>
              </a:solidFill>
              <a:latin typeface="DM Sans"/>
              <a:ea typeface="DM Sans"/>
              <a:cs typeface="DM Sans"/>
              <a:sym typeface="DM Sans"/>
            </a:endParaRPr>
          </a:p>
        </p:txBody>
      </p:sp>
      <p:sp>
        <p:nvSpPr>
          <p:cNvPr id="573" name="Google Shape;573;p126"/>
          <p:cNvSpPr txBox="1"/>
          <p:nvPr/>
        </p:nvSpPr>
        <p:spPr>
          <a:xfrm>
            <a:off x="457725" y="1981500"/>
            <a:ext cx="53238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Existen casos en los que un proceso de node necesitará crear otro proceso para poder resolver una función de gran complejidad.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Algunas operaciones requieren mucho procesamiento, como: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Lectura de archivos enormes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Consultas a bases muy complejas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Por lo que, para no bloquear las tareas actuales de, un servidor, por ejemplo, ocupamos separar esa tarea en otro subproceso.</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27"/>
          <p:cNvSpPr txBox="1"/>
          <p:nvPr/>
        </p:nvSpPr>
        <p:spPr>
          <a:xfrm>
            <a:off x="473350" y="5160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crear un child process</a:t>
            </a:r>
            <a:endParaRPr b="1" i="0" sz="4000" u="none" cap="none" strike="noStrike">
              <a:solidFill>
                <a:schemeClr val="dk1"/>
              </a:solidFill>
              <a:latin typeface="DM Sans"/>
              <a:ea typeface="DM Sans"/>
              <a:cs typeface="DM Sans"/>
              <a:sym typeface="DM Sans"/>
            </a:endParaRPr>
          </a:p>
        </p:txBody>
      </p:sp>
      <p:sp>
        <p:nvSpPr>
          <p:cNvPr id="579" name="Google Shape;579;p127"/>
          <p:cNvSpPr txBox="1"/>
          <p:nvPr/>
        </p:nvSpPr>
        <p:spPr>
          <a:xfrm>
            <a:off x="473350" y="1602250"/>
            <a:ext cx="29322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Existen diferentes formas para que un proceso de node pueda ejecutar otro proceso, hay cuatro operadores que pueden ser utilizados y manipulados de diferentes formas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esta clase aprenderemos sobre el método fork() Sin embargo, se te invita a que profundices sobre los diferentes métodos e indagues contextos de aplicación. </a:t>
            </a:r>
            <a:endParaRPr sz="1350">
              <a:latin typeface="DM Sans"/>
              <a:ea typeface="DM Sans"/>
              <a:cs typeface="DM Sans"/>
              <a:sym typeface="DM Sans"/>
            </a:endParaRPr>
          </a:p>
        </p:txBody>
      </p:sp>
      <p:pic>
        <p:nvPicPr>
          <p:cNvPr id="580" name="Google Shape;580;p127"/>
          <p:cNvPicPr preferRelativeResize="0"/>
          <p:nvPr/>
        </p:nvPicPr>
        <p:blipFill>
          <a:blip r:embed="rId3">
            <a:alphaModFix/>
          </a:blip>
          <a:stretch>
            <a:fillRect/>
          </a:stretch>
        </p:blipFill>
        <p:spPr>
          <a:xfrm>
            <a:off x="3502150" y="1456450"/>
            <a:ext cx="5389876" cy="3031800"/>
          </a:xfrm>
          <a:prstGeom prst="rect">
            <a:avLst/>
          </a:prstGeom>
          <a:noFill/>
          <a:ln>
            <a:noFill/>
          </a:ln>
        </p:spPr>
      </p:pic>
      <p:sp>
        <p:nvSpPr>
          <p:cNvPr id="581" name="Google Shape;581;p127"/>
          <p:cNvSpPr/>
          <p:nvPr/>
        </p:nvSpPr>
        <p:spPr>
          <a:xfrm>
            <a:off x="7575400" y="2715450"/>
            <a:ext cx="272400" cy="2490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2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28"/>
          <p:cNvSpPr txBox="1"/>
          <p:nvPr/>
        </p:nvSpPr>
        <p:spPr>
          <a:xfrm>
            <a:off x="4952206" y="2547703"/>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588" name="Google Shape;588;p12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método fork: problema</a:t>
            </a:r>
            <a:endParaRPr b="1" i="0" sz="3500" u="none" cap="none" strike="noStrike">
              <a:solidFill>
                <a:schemeClr val="lt1"/>
              </a:solidFill>
              <a:latin typeface="DM Sans"/>
              <a:ea typeface="DM Sans"/>
              <a:cs typeface="DM Sans"/>
              <a:sym typeface="DM Sans"/>
            </a:endParaRPr>
          </a:p>
        </p:txBody>
      </p:sp>
      <p:sp>
        <p:nvSpPr>
          <p:cNvPr id="589" name="Google Shape;589;p128"/>
          <p:cNvSpPr txBox="1"/>
          <p:nvPr/>
        </p:nvSpPr>
        <p:spPr>
          <a:xfrm>
            <a:off x="917700" y="2037900"/>
            <a:ext cx="20403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Supongamos que tenemos una operación en nuestro servidor express que consume muchos recursos y demora una fuerte cantidad de tiempo (en este caso, sólo será una suma).</a:t>
            </a:r>
            <a:endParaRPr b="0" i="0" sz="1350" u="none" cap="none" strike="noStrike">
              <a:solidFill>
                <a:srgbClr val="000000"/>
              </a:solidFill>
              <a:latin typeface="DM Sans"/>
              <a:ea typeface="DM Sans"/>
              <a:cs typeface="DM Sans"/>
              <a:sym typeface="DM Sans"/>
            </a:endParaRPr>
          </a:p>
        </p:txBody>
      </p:sp>
      <p:sp>
        <p:nvSpPr>
          <p:cNvPr id="590" name="Google Shape;590;p128"/>
          <p:cNvSpPr txBox="1"/>
          <p:nvPr/>
        </p:nvSpPr>
        <p:spPr>
          <a:xfrm>
            <a:off x="917700"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Caso de uso de fork</a:t>
            </a:r>
            <a:endParaRPr b="1" i="0" sz="1400" u="none" cap="none" strike="noStrike">
              <a:solidFill>
                <a:srgbClr val="000000"/>
              </a:solidFill>
              <a:latin typeface="DM Sans"/>
              <a:ea typeface="DM Sans"/>
              <a:cs typeface="DM Sans"/>
              <a:sym typeface="DM Sans"/>
            </a:endParaRPr>
          </a:p>
        </p:txBody>
      </p:sp>
      <p:pic>
        <p:nvPicPr>
          <p:cNvPr id="591" name="Google Shape;591;p128"/>
          <p:cNvPicPr preferRelativeResize="0"/>
          <p:nvPr/>
        </p:nvPicPr>
        <p:blipFill>
          <a:blip r:embed="rId3">
            <a:alphaModFix/>
          </a:blip>
          <a:stretch>
            <a:fillRect/>
          </a:stretch>
        </p:blipFill>
        <p:spPr>
          <a:xfrm>
            <a:off x="2998088" y="1352425"/>
            <a:ext cx="5381625" cy="2990850"/>
          </a:xfrm>
          <a:prstGeom prst="rect">
            <a:avLst/>
          </a:prstGeom>
          <a:noFill/>
          <a:ln>
            <a:noFill/>
          </a:ln>
        </p:spPr>
      </p:pic>
      <p:grpSp>
        <p:nvGrpSpPr>
          <p:cNvPr id="592" name="Google Shape;592;p128"/>
          <p:cNvGrpSpPr/>
          <p:nvPr/>
        </p:nvGrpSpPr>
        <p:grpSpPr>
          <a:xfrm>
            <a:off x="113443" y="11"/>
            <a:ext cx="431074" cy="431074"/>
            <a:chOff x="7605951" y="217673"/>
            <a:chExt cx="738900" cy="738900"/>
          </a:xfrm>
        </p:grpSpPr>
        <p:sp>
          <p:nvSpPr>
            <p:cNvPr id="593" name="Google Shape;593;p128"/>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12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595" name="Google Shape;595;p128"/>
          <p:cNvSpPr txBox="1"/>
          <p:nvPr/>
        </p:nvSpPr>
        <p:spPr>
          <a:xfrm>
            <a:off x="586650" y="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9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26" name="Google Shape;326;p9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327" name="Google Shape;327;p93"/>
          <p:cNvSpPr txBox="1"/>
          <p:nvPr/>
        </p:nvSpPr>
        <p:spPr>
          <a:xfrm>
            <a:off x="2483061" y="14475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el objeto process en nodejs</a:t>
            </a:r>
            <a:endParaRPr sz="1350">
              <a:solidFill>
                <a:schemeClr val="lt1"/>
              </a:solidFill>
              <a:latin typeface="DM Sans"/>
              <a:ea typeface="DM Sans"/>
              <a:cs typeface="DM Sans"/>
              <a:sym typeface="DM Sans"/>
            </a:endParaRPr>
          </a:p>
        </p:txBody>
      </p:sp>
      <p:pic>
        <p:nvPicPr>
          <p:cNvPr id="328" name="Google Shape;328;p93"/>
          <p:cNvPicPr preferRelativeResize="0"/>
          <p:nvPr/>
        </p:nvPicPr>
        <p:blipFill>
          <a:blip r:embed="rId3">
            <a:alphaModFix/>
          </a:blip>
          <a:stretch>
            <a:fillRect/>
          </a:stretch>
        </p:blipFill>
        <p:spPr>
          <a:xfrm>
            <a:off x="2172738" y="2261400"/>
            <a:ext cx="196975" cy="196975"/>
          </a:xfrm>
          <a:prstGeom prst="rect">
            <a:avLst/>
          </a:prstGeom>
          <a:noFill/>
          <a:ln>
            <a:noFill/>
          </a:ln>
        </p:spPr>
      </p:pic>
      <p:sp>
        <p:nvSpPr>
          <p:cNvPr id="329" name="Google Shape;329;p93"/>
          <p:cNvSpPr txBox="1"/>
          <p:nvPr/>
        </p:nvSpPr>
        <p:spPr>
          <a:xfrm>
            <a:off x="2483061" y="297748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solidFill>
                  <a:schemeClr val="lt1"/>
                </a:solidFill>
                <a:latin typeface="DM Sans"/>
                <a:ea typeface="DM Sans"/>
                <a:cs typeface="DM Sans"/>
                <a:sym typeface="DM Sans"/>
              </a:rPr>
              <a:t>Aprender a manejar</a:t>
            </a:r>
            <a:r>
              <a:rPr lang="es" sz="1350">
                <a:solidFill>
                  <a:schemeClr val="lt1"/>
                </a:solidFill>
                <a:latin typeface="DM Sans"/>
                <a:ea typeface="DM Sans"/>
                <a:cs typeface="DM Sans"/>
                <a:sym typeface="DM Sans"/>
              </a:rPr>
              <a:t> variables de entornos </a:t>
            </a:r>
            <a:endParaRPr sz="1350">
              <a:solidFill>
                <a:schemeClr val="lt1"/>
              </a:solidFill>
              <a:latin typeface="DM Sans"/>
              <a:ea typeface="DM Sans"/>
              <a:cs typeface="DM Sans"/>
              <a:sym typeface="DM Sans"/>
            </a:endParaRPr>
          </a:p>
        </p:txBody>
      </p:sp>
      <p:cxnSp>
        <p:nvCxnSpPr>
          <p:cNvPr id="330" name="Google Shape;330;p93"/>
          <p:cNvCxnSpPr>
            <a:stCxn id="326" idx="2"/>
            <a:endCxn id="328" idx="0"/>
          </p:cNvCxnSpPr>
          <p:nvPr/>
        </p:nvCxnSpPr>
        <p:spPr>
          <a:xfrm flipH="1" rot="-5400000">
            <a:off x="2011725" y="2001487"/>
            <a:ext cx="519000" cy="600"/>
          </a:xfrm>
          <a:prstGeom prst="bentConnector3">
            <a:avLst>
              <a:gd fmla="val 50011" name="adj1"/>
            </a:avLst>
          </a:prstGeom>
          <a:noFill/>
          <a:ln cap="flat" cmpd="sng" w="9525">
            <a:solidFill>
              <a:srgbClr val="EAFF6A"/>
            </a:solidFill>
            <a:prstDash val="solid"/>
            <a:round/>
            <a:headEnd len="med" w="med" type="none"/>
            <a:tailEnd len="med" w="med" type="none"/>
          </a:ln>
        </p:spPr>
      </p:cxnSp>
      <p:pic>
        <p:nvPicPr>
          <p:cNvPr id="331" name="Google Shape;331;p93"/>
          <p:cNvPicPr preferRelativeResize="0"/>
          <p:nvPr/>
        </p:nvPicPr>
        <p:blipFill>
          <a:blip r:embed="rId3">
            <a:alphaModFix/>
          </a:blip>
          <a:stretch>
            <a:fillRect/>
          </a:stretch>
        </p:blipFill>
        <p:spPr>
          <a:xfrm>
            <a:off x="2172750" y="2977500"/>
            <a:ext cx="196950" cy="196950"/>
          </a:xfrm>
          <a:prstGeom prst="rect">
            <a:avLst/>
          </a:prstGeom>
          <a:noFill/>
          <a:ln>
            <a:noFill/>
          </a:ln>
        </p:spPr>
      </p:pic>
      <p:cxnSp>
        <p:nvCxnSpPr>
          <p:cNvPr id="332" name="Google Shape;332;p93"/>
          <p:cNvCxnSpPr>
            <a:stCxn id="328" idx="2"/>
            <a:endCxn id="331" idx="0"/>
          </p:cNvCxnSpPr>
          <p:nvPr/>
        </p:nvCxnSpPr>
        <p:spPr>
          <a:xfrm flipH="1" rot="-5400000">
            <a:off x="2012025" y="2717575"/>
            <a:ext cx="519000" cy="600"/>
          </a:xfrm>
          <a:prstGeom prst="bentConnector3">
            <a:avLst>
              <a:gd fmla="val 50012" name="adj1"/>
            </a:avLst>
          </a:prstGeom>
          <a:noFill/>
          <a:ln cap="flat" cmpd="sng" w="9525">
            <a:solidFill>
              <a:srgbClr val="EAFF6A"/>
            </a:solidFill>
            <a:prstDash val="solid"/>
            <a:round/>
            <a:headEnd len="med" w="med" type="none"/>
            <a:tailEnd len="med" w="med" type="none"/>
          </a:ln>
        </p:spPr>
      </p:cxnSp>
      <p:sp>
        <p:nvSpPr>
          <p:cNvPr id="333" name="Google Shape;333;p93"/>
          <p:cNvSpPr txBox="1"/>
          <p:nvPr/>
        </p:nvSpPr>
        <p:spPr>
          <a:xfrm>
            <a:off x="2483061" y="2174525"/>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solidFill>
                  <a:schemeClr val="lt1"/>
                </a:solidFill>
                <a:latin typeface="DM Sans"/>
                <a:ea typeface="DM Sans"/>
                <a:cs typeface="DM Sans"/>
                <a:sym typeface="DM Sans"/>
              </a:rPr>
              <a:t>Entender </a:t>
            </a:r>
            <a:r>
              <a:rPr lang="es" sz="1350">
                <a:solidFill>
                  <a:schemeClr val="lt1"/>
                </a:solidFill>
                <a:latin typeface="DM Sans"/>
                <a:ea typeface="DM Sans"/>
                <a:cs typeface="DM Sans"/>
                <a:sym typeface="DM Sans"/>
              </a:rPr>
              <a:t>las implementaciones principales de un process</a:t>
            </a:r>
            <a:endParaRPr sz="135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29"/>
          <p:cNvSpPr/>
          <p:nvPr/>
        </p:nvSpPr>
        <p:spPr>
          <a:xfrm>
            <a:off x="647400" y="119880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2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método fork: problema</a:t>
            </a:r>
            <a:endParaRPr b="1" i="0" sz="3500" u="none" cap="none" strike="noStrike">
              <a:solidFill>
                <a:schemeClr val="lt1"/>
              </a:solidFill>
              <a:latin typeface="DM Sans"/>
              <a:ea typeface="DM Sans"/>
              <a:cs typeface="DM Sans"/>
              <a:sym typeface="DM Sans"/>
            </a:endParaRPr>
          </a:p>
        </p:txBody>
      </p:sp>
      <p:sp>
        <p:nvSpPr>
          <p:cNvPr id="602" name="Google Shape;602;p129"/>
          <p:cNvSpPr txBox="1"/>
          <p:nvPr/>
        </p:nvSpPr>
        <p:spPr>
          <a:xfrm>
            <a:off x="5949025" y="2274900"/>
            <a:ext cx="21663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llamar al endpoint ‘/suma’, notamos algo horrible! Las operaciones se han bloqueado en todos los demás endpoints si se llaman en paralelo.</a:t>
            </a:r>
            <a:endParaRPr b="0" i="0" sz="1350" u="none" cap="none" strike="noStrike">
              <a:solidFill>
                <a:srgbClr val="000000"/>
              </a:solidFill>
              <a:latin typeface="DM Sans"/>
              <a:ea typeface="DM Sans"/>
              <a:cs typeface="DM Sans"/>
              <a:sym typeface="DM Sans"/>
            </a:endParaRPr>
          </a:p>
        </p:txBody>
      </p:sp>
      <p:sp>
        <p:nvSpPr>
          <p:cNvPr id="603" name="Google Shape;603;p129"/>
          <p:cNvSpPr txBox="1"/>
          <p:nvPr/>
        </p:nvSpPr>
        <p:spPr>
          <a:xfrm>
            <a:off x="5949025" y="1639650"/>
            <a:ext cx="216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Comienzan las complicaciones</a:t>
            </a:r>
            <a:endParaRPr b="1" i="0" sz="1400" u="none" cap="none" strike="noStrike">
              <a:solidFill>
                <a:srgbClr val="000000"/>
              </a:solidFill>
              <a:latin typeface="DM Sans"/>
              <a:ea typeface="DM Sans"/>
              <a:cs typeface="DM Sans"/>
              <a:sym typeface="DM Sans"/>
            </a:endParaRPr>
          </a:p>
        </p:txBody>
      </p:sp>
      <p:pic>
        <p:nvPicPr>
          <p:cNvPr id="604" name="Google Shape;604;p129"/>
          <p:cNvPicPr preferRelativeResize="0"/>
          <p:nvPr/>
        </p:nvPicPr>
        <p:blipFill>
          <a:blip r:embed="rId3">
            <a:alphaModFix/>
          </a:blip>
          <a:stretch>
            <a:fillRect/>
          </a:stretch>
        </p:blipFill>
        <p:spPr>
          <a:xfrm>
            <a:off x="878600" y="1639650"/>
            <a:ext cx="4854199" cy="2416400"/>
          </a:xfrm>
          <a:prstGeom prst="rect">
            <a:avLst/>
          </a:prstGeom>
          <a:noFill/>
          <a:ln>
            <a:noFill/>
          </a:ln>
        </p:spPr>
      </p:pic>
      <p:sp>
        <p:nvSpPr>
          <p:cNvPr id="605" name="Google Shape;605;p129"/>
          <p:cNvSpPr txBox="1"/>
          <p:nvPr/>
        </p:nvSpPr>
        <p:spPr>
          <a:xfrm rot="898">
            <a:off x="918076" y="3500120"/>
            <a:ext cx="229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Mientras “suma” se ejecuta en esta ventana</a:t>
            </a:r>
            <a:endParaRPr sz="1000">
              <a:latin typeface="DM Sans"/>
              <a:ea typeface="DM Sans"/>
              <a:cs typeface="DM Sans"/>
              <a:sym typeface="DM Sans"/>
            </a:endParaRPr>
          </a:p>
        </p:txBody>
      </p:sp>
      <p:sp>
        <p:nvSpPr>
          <p:cNvPr id="606" name="Google Shape;606;p129"/>
          <p:cNvSpPr txBox="1"/>
          <p:nvPr/>
        </p:nvSpPr>
        <p:spPr>
          <a:xfrm>
            <a:off x="3378392" y="3038733"/>
            <a:ext cx="2298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DM Sans"/>
                <a:ea typeface="DM Sans"/>
                <a:cs typeface="DM Sans"/>
                <a:sym typeface="DM Sans"/>
              </a:rPr>
              <a:t>Si en otra ventana tratamos de llamar cualquier otro endpoint al mismo tiempo, no se ejecutará hasta que termine la operación ‘suma de la otra ventana</a:t>
            </a:r>
            <a:endParaRPr sz="1000">
              <a:latin typeface="DM Sans"/>
              <a:ea typeface="DM Sans"/>
              <a:cs typeface="DM Sans"/>
              <a:sym typeface="DM Sans"/>
            </a:endParaRPr>
          </a:p>
        </p:txBody>
      </p:sp>
      <p:grpSp>
        <p:nvGrpSpPr>
          <p:cNvPr id="607" name="Google Shape;607;p129"/>
          <p:cNvGrpSpPr/>
          <p:nvPr/>
        </p:nvGrpSpPr>
        <p:grpSpPr>
          <a:xfrm>
            <a:off x="124693" y="101311"/>
            <a:ext cx="431074" cy="431074"/>
            <a:chOff x="7605951" y="217673"/>
            <a:chExt cx="738900" cy="738900"/>
          </a:xfrm>
        </p:grpSpPr>
        <p:sp>
          <p:nvSpPr>
            <p:cNvPr id="608" name="Google Shape;608;p129"/>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129"/>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10" name="Google Shape;610;p129"/>
          <p:cNvSpPr txBox="1"/>
          <p:nvPr/>
        </p:nvSpPr>
        <p:spPr>
          <a:xfrm>
            <a:off x="597900" y="10130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APROXIMACIÓN AL PROCESO</a:t>
            </a:r>
            <a:endParaRPr>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Pensando una solución</a:t>
            </a:r>
            <a:endParaRPr b="1" i="0" sz="4000" u="none" cap="none" strike="noStrike">
              <a:solidFill>
                <a:srgbClr val="EAFF6A"/>
              </a:solidFill>
              <a:latin typeface="DM Sans"/>
              <a:ea typeface="DM Sans"/>
              <a:cs typeface="DM Sans"/>
              <a:sym typeface="DM Sans"/>
            </a:endParaRPr>
          </a:p>
        </p:txBody>
      </p:sp>
      <p:sp>
        <p:nvSpPr>
          <p:cNvPr id="616" name="Google Shape;616;p130"/>
          <p:cNvSpPr txBox="1"/>
          <p:nvPr/>
        </p:nvSpPr>
        <p:spPr>
          <a:xfrm>
            <a:off x="473350" y="1358425"/>
            <a:ext cx="71694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No podemos simplemente “no hacer la operación”. Debemos buscar la manera de que esta operación se pueda hacer sin bloquear otros endpoints. 🤔</a:t>
            </a:r>
            <a:endParaRPr sz="25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¿Y si delegamos a un proceso hijo para que sólo se encargue de ese proceso, mientras yo sigo atendiendo solicitudes? Suena bien ¿no?</a:t>
            </a:r>
            <a:endParaRPr sz="25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31"/>
          <p:cNvSpPr txBox="1"/>
          <p:nvPr/>
        </p:nvSpPr>
        <p:spPr>
          <a:xfrm>
            <a:off x="457725" y="287575"/>
            <a:ext cx="5722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Comenzando a estructurar un forkeo</a:t>
            </a:r>
            <a:endParaRPr b="1" i="0" sz="4000" u="none" cap="none" strike="noStrike">
              <a:solidFill>
                <a:schemeClr val="dk1"/>
              </a:solidFill>
              <a:latin typeface="DM Sans"/>
              <a:ea typeface="DM Sans"/>
              <a:cs typeface="DM Sans"/>
              <a:sym typeface="DM Sans"/>
            </a:endParaRPr>
          </a:p>
        </p:txBody>
      </p:sp>
      <p:sp>
        <p:nvSpPr>
          <p:cNvPr id="622" name="Google Shape;622;p131"/>
          <p:cNvSpPr txBox="1"/>
          <p:nvPr/>
        </p:nvSpPr>
        <p:spPr>
          <a:xfrm>
            <a:off x="457725" y="1580575"/>
            <a:ext cx="47262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000000"/>
              </a:buClr>
              <a:buSzPts val="1350"/>
              <a:buFont typeface="DM Sans"/>
              <a:buAutoNum type="arabicPeriod"/>
            </a:pPr>
            <a:r>
              <a:rPr lang="es" sz="1350">
                <a:latin typeface="DM Sans"/>
                <a:ea typeface="DM Sans"/>
                <a:cs typeface="DM Sans"/>
                <a:sym typeface="DM Sans"/>
              </a:rPr>
              <a:t>Separar la función que está causando problemas en un archivo diferente y reestructurarla para que sólo se ejecute cuando el padre se lo indique (usaremos el process.on(‘message’))</a:t>
            </a:r>
            <a:endParaRPr sz="1350">
              <a:latin typeface="DM Sans"/>
              <a:ea typeface="DM Sans"/>
              <a:cs typeface="DM Sans"/>
              <a:sym typeface="DM Sans"/>
            </a:endParaRPr>
          </a:p>
        </p:txBody>
      </p:sp>
      <p:pic>
        <p:nvPicPr>
          <p:cNvPr id="623" name="Google Shape;623;p131"/>
          <p:cNvPicPr preferRelativeResize="0"/>
          <p:nvPr/>
        </p:nvPicPr>
        <p:blipFill>
          <a:blip r:embed="rId3">
            <a:alphaModFix/>
          </a:blip>
          <a:stretch>
            <a:fillRect/>
          </a:stretch>
        </p:blipFill>
        <p:spPr>
          <a:xfrm>
            <a:off x="611325" y="2698050"/>
            <a:ext cx="2471438" cy="1789875"/>
          </a:xfrm>
          <a:prstGeom prst="rect">
            <a:avLst/>
          </a:prstGeom>
          <a:noFill/>
          <a:ln>
            <a:noFill/>
          </a:ln>
        </p:spPr>
      </p:pic>
      <p:cxnSp>
        <p:nvCxnSpPr>
          <p:cNvPr id="624" name="Google Shape;624;p131"/>
          <p:cNvCxnSpPr>
            <a:stCxn id="623" idx="3"/>
            <a:endCxn id="625" idx="1"/>
          </p:cNvCxnSpPr>
          <p:nvPr/>
        </p:nvCxnSpPr>
        <p:spPr>
          <a:xfrm>
            <a:off x="3082763" y="3592987"/>
            <a:ext cx="1489500" cy="0"/>
          </a:xfrm>
          <a:prstGeom prst="straightConnector1">
            <a:avLst/>
          </a:prstGeom>
          <a:noFill/>
          <a:ln cap="flat" cmpd="sng" w="9525">
            <a:solidFill>
              <a:schemeClr val="dk2"/>
            </a:solidFill>
            <a:prstDash val="solid"/>
            <a:round/>
            <a:headEnd len="med" w="med" type="none"/>
            <a:tailEnd len="med" w="med" type="none"/>
          </a:ln>
        </p:spPr>
      </p:cxnSp>
      <p:pic>
        <p:nvPicPr>
          <p:cNvPr id="625" name="Google Shape;625;p131"/>
          <p:cNvPicPr preferRelativeResize="0"/>
          <p:nvPr/>
        </p:nvPicPr>
        <p:blipFill>
          <a:blip r:embed="rId4">
            <a:alphaModFix/>
          </a:blip>
          <a:stretch>
            <a:fillRect/>
          </a:stretch>
        </p:blipFill>
        <p:spPr>
          <a:xfrm>
            <a:off x="4572151" y="2698062"/>
            <a:ext cx="3346900" cy="1789875"/>
          </a:xfrm>
          <a:prstGeom prst="rect">
            <a:avLst/>
          </a:prstGeom>
          <a:noFill/>
          <a:ln>
            <a:noFill/>
          </a:ln>
        </p:spPr>
      </p:pic>
      <p:sp>
        <p:nvSpPr>
          <p:cNvPr id="626" name="Google Shape;626;p131"/>
          <p:cNvSpPr txBox="1"/>
          <p:nvPr/>
        </p:nvSpPr>
        <p:spPr>
          <a:xfrm>
            <a:off x="4572000" y="4551625"/>
            <a:ext cx="310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chemeClr val="dk1"/>
                </a:solidFill>
                <a:latin typeface="DM Sans"/>
                <a:ea typeface="DM Sans"/>
                <a:cs typeface="DM Sans"/>
                <a:sym typeface="DM Sans"/>
              </a:rPr>
              <a:t>el return se convierte en process.send</a:t>
            </a:r>
            <a:endParaRPr sz="1200">
              <a:solidFill>
                <a:schemeClr val="dk1"/>
              </a:solidFill>
              <a:latin typeface="DM Sans"/>
              <a:ea typeface="DM Sans"/>
              <a:cs typeface="DM Sans"/>
              <a:sym typeface="DM Sans"/>
            </a:endParaRPr>
          </a:p>
        </p:txBody>
      </p:sp>
      <p:grpSp>
        <p:nvGrpSpPr>
          <p:cNvPr id="627" name="Google Shape;627;p131"/>
          <p:cNvGrpSpPr/>
          <p:nvPr/>
        </p:nvGrpSpPr>
        <p:grpSpPr>
          <a:xfrm>
            <a:off x="113443" y="11"/>
            <a:ext cx="431074" cy="431074"/>
            <a:chOff x="7605951" y="217673"/>
            <a:chExt cx="738900" cy="738900"/>
          </a:xfrm>
        </p:grpSpPr>
        <p:sp>
          <p:nvSpPr>
            <p:cNvPr id="628" name="Google Shape;628;p131"/>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p131"/>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630" name="Google Shape;630;p131"/>
          <p:cNvSpPr txBox="1"/>
          <p:nvPr/>
        </p:nvSpPr>
        <p:spPr>
          <a:xfrm>
            <a:off x="586650" y="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32"/>
          <p:cNvSpPr txBox="1"/>
          <p:nvPr/>
        </p:nvSpPr>
        <p:spPr>
          <a:xfrm>
            <a:off x="470925" y="497275"/>
            <a:ext cx="7231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Volviendo a nuestro app.js</a:t>
            </a:r>
            <a:endParaRPr b="1" i="0" sz="4000" u="none" cap="none" strike="noStrike">
              <a:solidFill>
                <a:schemeClr val="dk1"/>
              </a:solidFill>
              <a:latin typeface="DM Sans"/>
              <a:ea typeface="DM Sans"/>
              <a:cs typeface="DM Sans"/>
              <a:sym typeface="DM Sans"/>
            </a:endParaRPr>
          </a:p>
        </p:txBody>
      </p:sp>
      <p:sp>
        <p:nvSpPr>
          <p:cNvPr id="636" name="Google Shape;636;p132"/>
          <p:cNvSpPr txBox="1"/>
          <p:nvPr/>
        </p:nvSpPr>
        <p:spPr>
          <a:xfrm>
            <a:off x="470925" y="1460025"/>
            <a:ext cx="56820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Comenzamos importando fork:</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No es necesario instalar nada, el módulo “child_process” ya es un proceso nativo. Luego. Reestructuramos nuestro endpoint /suma</a:t>
            </a:r>
            <a:endParaRPr sz="1350">
              <a:latin typeface="DM Sans"/>
              <a:ea typeface="DM Sans"/>
              <a:cs typeface="DM Sans"/>
              <a:sym typeface="DM Sans"/>
            </a:endParaRPr>
          </a:p>
        </p:txBody>
      </p:sp>
      <p:pic>
        <p:nvPicPr>
          <p:cNvPr id="637" name="Google Shape;637;p132"/>
          <p:cNvPicPr preferRelativeResize="0"/>
          <p:nvPr/>
        </p:nvPicPr>
        <p:blipFill>
          <a:blip r:embed="rId3">
            <a:alphaModFix/>
          </a:blip>
          <a:stretch>
            <a:fillRect/>
          </a:stretch>
        </p:blipFill>
        <p:spPr>
          <a:xfrm>
            <a:off x="3173675" y="1527625"/>
            <a:ext cx="3019425" cy="257175"/>
          </a:xfrm>
          <a:prstGeom prst="rect">
            <a:avLst/>
          </a:prstGeom>
          <a:noFill/>
          <a:ln>
            <a:noFill/>
          </a:ln>
        </p:spPr>
      </p:pic>
      <p:pic>
        <p:nvPicPr>
          <p:cNvPr id="638" name="Google Shape;638;p132"/>
          <p:cNvPicPr preferRelativeResize="0"/>
          <p:nvPr/>
        </p:nvPicPr>
        <p:blipFill>
          <a:blip r:embed="rId4">
            <a:alphaModFix/>
          </a:blip>
          <a:stretch>
            <a:fillRect/>
          </a:stretch>
        </p:blipFill>
        <p:spPr>
          <a:xfrm>
            <a:off x="563000" y="2789100"/>
            <a:ext cx="8130026" cy="1479700"/>
          </a:xfrm>
          <a:prstGeom prst="rect">
            <a:avLst/>
          </a:prstGeom>
          <a:noFill/>
          <a:ln>
            <a:noFill/>
          </a:ln>
        </p:spPr>
      </p:pic>
      <p:grpSp>
        <p:nvGrpSpPr>
          <p:cNvPr id="639" name="Google Shape;639;p132"/>
          <p:cNvGrpSpPr/>
          <p:nvPr/>
        </p:nvGrpSpPr>
        <p:grpSpPr>
          <a:xfrm>
            <a:off x="113443" y="11"/>
            <a:ext cx="431074" cy="431074"/>
            <a:chOff x="7605951" y="217673"/>
            <a:chExt cx="738900" cy="738900"/>
          </a:xfrm>
        </p:grpSpPr>
        <p:sp>
          <p:nvSpPr>
            <p:cNvPr id="640" name="Google Shape;640;p132"/>
            <p:cNvSpPr/>
            <p:nvPr/>
          </p:nvSpPr>
          <p:spPr>
            <a:xfrm>
              <a:off x="7605951" y="21767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132"/>
            <p:cNvPicPr preferRelativeResize="0"/>
            <p:nvPr/>
          </p:nvPicPr>
          <p:blipFill>
            <a:blip r:embed="rId5">
              <a:alphaModFix/>
            </a:blip>
            <a:stretch>
              <a:fillRect/>
            </a:stretch>
          </p:blipFill>
          <p:spPr>
            <a:xfrm>
              <a:off x="7749075" y="360800"/>
              <a:ext cx="452650" cy="452650"/>
            </a:xfrm>
            <a:prstGeom prst="rect">
              <a:avLst/>
            </a:prstGeom>
            <a:noFill/>
            <a:ln>
              <a:noFill/>
            </a:ln>
          </p:spPr>
        </p:pic>
      </p:grpSp>
      <p:sp>
        <p:nvSpPr>
          <p:cNvPr id="642" name="Google Shape;642;p132"/>
          <p:cNvSpPr txBox="1"/>
          <p:nvPr/>
        </p:nvSpPr>
        <p:spPr>
          <a:xfrm>
            <a:off x="586650" y="0"/>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grpSp>
        <p:nvGrpSpPr>
          <p:cNvPr id="647" name="Google Shape;647;p133"/>
          <p:cNvGrpSpPr/>
          <p:nvPr/>
        </p:nvGrpSpPr>
        <p:grpSpPr>
          <a:xfrm>
            <a:off x="2172101" y="1479650"/>
            <a:ext cx="197100" cy="197100"/>
            <a:chOff x="2172088" y="1852650"/>
            <a:chExt cx="197100" cy="197100"/>
          </a:xfrm>
        </p:grpSpPr>
        <p:sp>
          <p:nvSpPr>
            <p:cNvPr id="648" name="Google Shape;648;p133"/>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33"/>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133"/>
          <p:cNvGrpSpPr/>
          <p:nvPr/>
        </p:nvGrpSpPr>
        <p:grpSpPr>
          <a:xfrm>
            <a:off x="2172101" y="2082775"/>
            <a:ext cx="197100" cy="197100"/>
            <a:chOff x="2172088" y="2455775"/>
            <a:chExt cx="197100" cy="197100"/>
          </a:xfrm>
        </p:grpSpPr>
        <p:sp>
          <p:nvSpPr>
            <p:cNvPr id="651" name="Google Shape;651;p133"/>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33"/>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53" name="Google Shape;653;p133"/>
          <p:cNvCxnSpPr>
            <a:endCxn id="651" idx="0"/>
          </p:cNvCxnSpPr>
          <p:nvPr/>
        </p:nvCxnSpPr>
        <p:spPr>
          <a:xfrm>
            <a:off x="2270651" y="1676875"/>
            <a:ext cx="0" cy="405900"/>
          </a:xfrm>
          <a:prstGeom prst="straightConnector1">
            <a:avLst/>
          </a:prstGeom>
          <a:noFill/>
          <a:ln cap="flat" cmpd="sng" w="9525">
            <a:solidFill>
              <a:srgbClr val="DEFC52"/>
            </a:solidFill>
            <a:prstDash val="solid"/>
            <a:round/>
            <a:headEnd len="sm" w="sm" type="none"/>
            <a:tailEnd len="sm" w="sm" type="none"/>
          </a:ln>
        </p:spPr>
      </p:cxnSp>
      <p:sp>
        <p:nvSpPr>
          <p:cNvPr id="654" name="Google Shape;654;p133"/>
          <p:cNvSpPr txBox="1"/>
          <p:nvPr/>
        </p:nvSpPr>
        <p:spPr>
          <a:xfrm>
            <a:off x="501450" y="4088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Recapitulando…</a:t>
            </a:r>
            <a:endParaRPr b="1" i="0" sz="4000" u="none" cap="none" strike="noStrike">
              <a:solidFill>
                <a:schemeClr val="dk1"/>
              </a:solidFill>
              <a:latin typeface="DM Sans"/>
              <a:ea typeface="DM Sans"/>
              <a:cs typeface="DM Sans"/>
              <a:sym typeface="DM Sans"/>
            </a:endParaRPr>
          </a:p>
        </p:txBody>
      </p:sp>
      <p:sp>
        <p:nvSpPr>
          <p:cNvPr id="655" name="Google Shape;655;p133"/>
          <p:cNvSpPr txBox="1"/>
          <p:nvPr/>
        </p:nvSpPr>
        <p:spPr>
          <a:xfrm>
            <a:off x="2690585" y="13584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El padre realiza un </a:t>
            </a:r>
            <a:r>
              <a:rPr b="1" lang="es" sz="1350">
                <a:solidFill>
                  <a:schemeClr val="dk1"/>
                </a:solidFill>
                <a:latin typeface="DM Sans"/>
                <a:ea typeface="DM Sans"/>
                <a:cs typeface="DM Sans"/>
                <a:sym typeface="DM Sans"/>
              </a:rPr>
              <a:t>fork </a:t>
            </a:r>
            <a:r>
              <a:rPr lang="es" sz="1350">
                <a:solidFill>
                  <a:schemeClr val="dk1"/>
                </a:solidFill>
                <a:latin typeface="DM Sans"/>
                <a:ea typeface="DM Sans"/>
                <a:cs typeface="DM Sans"/>
                <a:sym typeface="DM Sans"/>
              </a:rPr>
              <a:t>al proceso hijo.</a:t>
            </a:r>
            <a:endParaRPr i="0" sz="1350" u="none" cap="none" strike="noStrike">
              <a:solidFill>
                <a:schemeClr val="dk1"/>
              </a:solidFill>
              <a:latin typeface="DM Sans"/>
              <a:ea typeface="DM Sans"/>
              <a:cs typeface="DM Sans"/>
              <a:sym typeface="DM Sans"/>
            </a:endParaRPr>
          </a:p>
        </p:txBody>
      </p:sp>
      <p:sp>
        <p:nvSpPr>
          <p:cNvPr id="656" name="Google Shape;656;p133"/>
          <p:cNvSpPr txBox="1"/>
          <p:nvPr/>
        </p:nvSpPr>
        <p:spPr>
          <a:xfrm>
            <a:off x="2690585" y="19615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El padre </a:t>
            </a:r>
            <a:r>
              <a:rPr b="1" lang="es" sz="1350">
                <a:solidFill>
                  <a:schemeClr val="dk1"/>
                </a:solidFill>
                <a:latin typeface="DM Sans"/>
                <a:ea typeface="DM Sans"/>
                <a:cs typeface="DM Sans"/>
                <a:sym typeface="DM Sans"/>
              </a:rPr>
              <a:t>envía un mensaje</a:t>
            </a:r>
            <a:r>
              <a:rPr lang="es" sz="1350">
                <a:solidFill>
                  <a:schemeClr val="dk1"/>
                </a:solidFill>
                <a:latin typeface="DM Sans"/>
                <a:ea typeface="DM Sans"/>
                <a:cs typeface="DM Sans"/>
                <a:sym typeface="DM Sans"/>
              </a:rPr>
              <a:t> al proceso hijo</a:t>
            </a:r>
            <a:endParaRPr i="0" sz="1350" u="none" cap="none" strike="noStrike">
              <a:solidFill>
                <a:schemeClr val="dk1"/>
              </a:solidFill>
              <a:latin typeface="DM Sans"/>
              <a:ea typeface="DM Sans"/>
              <a:cs typeface="DM Sans"/>
              <a:sym typeface="DM Sans"/>
            </a:endParaRPr>
          </a:p>
        </p:txBody>
      </p:sp>
      <p:grpSp>
        <p:nvGrpSpPr>
          <p:cNvPr id="657" name="Google Shape;657;p133"/>
          <p:cNvGrpSpPr/>
          <p:nvPr/>
        </p:nvGrpSpPr>
        <p:grpSpPr>
          <a:xfrm>
            <a:off x="2172101" y="2709350"/>
            <a:ext cx="197100" cy="197100"/>
            <a:chOff x="2172088" y="3058775"/>
            <a:chExt cx="197100" cy="197100"/>
          </a:xfrm>
        </p:grpSpPr>
        <p:sp>
          <p:nvSpPr>
            <p:cNvPr id="658" name="Google Shape;658;p133"/>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33"/>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60" name="Google Shape;660;p133"/>
          <p:cNvCxnSpPr>
            <a:endCxn id="658" idx="0"/>
          </p:cNvCxnSpPr>
          <p:nvPr/>
        </p:nvCxnSpPr>
        <p:spPr>
          <a:xfrm>
            <a:off x="2270651" y="2303450"/>
            <a:ext cx="0" cy="405900"/>
          </a:xfrm>
          <a:prstGeom prst="straightConnector1">
            <a:avLst/>
          </a:prstGeom>
          <a:noFill/>
          <a:ln cap="flat" cmpd="sng" w="9525">
            <a:solidFill>
              <a:srgbClr val="DEFC52"/>
            </a:solidFill>
            <a:prstDash val="solid"/>
            <a:round/>
            <a:headEnd len="sm" w="sm" type="none"/>
            <a:tailEnd len="sm" w="sm" type="none"/>
          </a:ln>
        </p:spPr>
      </p:cxnSp>
      <p:grpSp>
        <p:nvGrpSpPr>
          <p:cNvPr id="661" name="Google Shape;661;p133"/>
          <p:cNvGrpSpPr/>
          <p:nvPr/>
        </p:nvGrpSpPr>
        <p:grpSpPr>
          <a:xfrm>
            <a:off x="2172101" y="3468975"/>
            <a:ext cx="197100" cy="197100"/>
            <a:chOff x="2172088" y="3661775"/>
            <a:chExt cx="197100" cy="197100"/>
          </a:xfrm>
        </p:grpSpPr>
        <p:sp>
          <p:nvSpPr>
            <p:cNvPr id="662" name="Google Shape;662;p133"/>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33"/>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64" name="Google Shape;664;p133"/>
          <p:cNvCxnSpPr>
            <a:stCxn id="659" idx="4"/>
            <a:endCxn id="662" idx="0"/>
          </p:cNvCxnSpPr>
          <p:nvPr/>
        </p:nvCxnSpPr>
        <p:spPr>
          <a:xfrm>
            <a:off x="2270651" y="2851400"/>
            <a:ext cx="0" cy="617700"/>
          </a:xfrm>
          <a:prstGeom prst="straightConnector1">
            <a:avLst/>
          </a:prstGeom>
          <a:noFill/>
          <a:ln cap="flat" cmpd="sng" w="9525">
            <a:solidFill>
              <a:srgbClr val="DEFC52"/>
            </a:solidFill>
            <a:prstDash val="solid"/>
            <a:round/>
            <a:headEnd len="sm" w="sm" type="none"/>
            <a:tailEnd len="sm" w="sm" type="none"/>
          </a:ln>
        </p:spPr>
      </p:cxnSp>
      <p:sp>
        <p:nvSpPr>
          <p:cNvPr id="665" name="Google Shape;665;p133"/>
          <p:cNvSpPr txBox="1"/>
          <p:nvPr/>
        </p:nvSpPr>
        <p:spPr>
          <a:xfrm>
            <a:off x="2690585" y="2611688"/>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El proceso hijo </a:t>
            </a:r>
            <a:r>
              <a:rPr b="1" lang="es" sz="1350">
                <a:solidFill>
                  <a:schemeClr val="dk1"/>
                </a:solidFill>
                <a:latin typeface="DM Sans"/>
                <a:ea typeface="DM Sans"/>
                <a:cs typeface="DM Sans"/>
                <a:sym typeface="DM Sans"/>
              </a:rPr>
              <a:t>tiene su propio listener</a:t>
            </a:r>
            <a:r>
              <a:rPr lang="es" sz="1350">
                <a:solidFill>
                  <a:schemeClr val="dk1"/>
                </a:solidFill>
                <a:latin typeface="DM Sans"/>
                <a:ea typeface="DM Sans"/>
                <a:cs typeface="DM Sans"/>
                <a:sym typeface="DM Sans"/>
              </a:rPr>
              <a:t>, al recibir el mensaje del padre, entiende que tiene que comenzar con su cálculo.</a:t>
            </a:r>
            <a:endParaRPr i="0" sz="1350" u="none" cap="none" strike="noStrike">
              <a:solidFill>
                <a:schemeClr val="dk1"/>
              </a:solidFill>
              <a:latin typeface="DM Sans"/>
              <a:ea typeface="DM Sans"/>
              <a:cs typeface="DM Sans"/>
              <a:sym typeface="DM Sans"/>
            </a:endParaRPr>
          </a:p>
        </p:txBody>
      </p:sp>
      <p:sp>
        <p:nvSpPr>
          <p:cNvPr id="666" name="Google Shape;666;p133"/>
          <p:cNvSpPr txBox="1"/>
          <p:nvPr/>
        </p:nvSpPr>
        <p:spPr>
          <a:xfrm>
            <a:off x="2647885" y="3371313"/>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Una vez que el hijo termina de calcular, le </a:t>
            </a:r>
            <a:r>
              <a:rPr b="1" lang="es" sz="1350">
                <a:solidFill>
                  <a:schemeClr val="dk1"/>
                </a:solidFill>
                <a:latin typeface="DM Sans"/>
                <a:ea typeface="DM Sans"/>
                <a:cs typeface="DM Sans"/>
                <a:sym typeface="DM Sans"/>
              </a:rPr>
              <a:t>reenvía un mensaje</a:t>
            </a:r>
            <a:r>
              <a:rPr lang="es" sz="1350">
                <a:solidFill>
                  <a:schemeClr val="dk1"/>
                </a:solidFill>
                <a:latin typeface="DM Sans"/>
                <a:ea typeface="DM Sans"/>
                <a:cs typeface="DM Sans"/>
                <a:sym typeface="DM Sans"/>
              </a:rPr>
              <a:t> al padre, donde el contenido del mensaje será el resultado.</a:t>
            </a:r>
            <a:endParaRPr sz="1350">
              <a:solidFill>
                <a:schemeClr val="dk1"/>
              </a:solidFill>
              <a:latin typeface="DM Sans"/>
              <a:ea typeface="DM Sans"/>
              <a:cs typeface="DM Sans"/>
              <a:sym typeface="DM Sans"/>
            </a:endParaRPr>
          </a:p>
        </p:txBody>
      </p:sp>
      <p:grpSp>
        <p:nvGrpSpPr>
          <p:cNvPr id="667" name="Google Shape;667;p133"/>
          <p:cNvGrpSpPr/>
          <p:nvPr/>
        </p:nvGrpSpPr>
        <p:grpSpPr>
          <a:xfrm>
            <a:off x="2172101" y="4425700"/>
            <a:ext cx="197100" cy="197100"/>
            <a:chOff x="2172088" y="3661775"/>
            <a:chExt cx="197100" cy="197100"/>
          </a:xfrm>
        </p:grpSpPr>
        <p:sp>
          <p:nvSpPr>
            <p:cNvPr id="668" name="Google Shape;668;p133"/>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33"/>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70" name="Google Shape;670;p133"/>
          <p:cNvCxnSpPr>
            <a:endCxn id="669" idx="0"/>
          </p:cNvCxnSpPr>
          <p:nvPr/>
        </p:nvCxnSpPr>
        <p:spPr>
          <a:xfrm>
            <a:off x="2270651" y="3615550"/>
            <a:ext cx="0" cy="865200"/>
          </a:xfrm>
          <a:prstGeom prst="straightConnector1">
            <a:avLst/>
          </a:prstGeom>
          <a:noFill/>
          <a:ln cap="flat" cmpd="sng" w="9525">
            <a:solidFill>
              <a:srgbClr val="DEFC52"/>
            </a:solidFill>
            <a:prstDash val="solid"/>
            <a:round/>
            <a:headEnd len="sm" w="sm" type="none"/>
            <a:tailEnd len="sm" w="sm" type="none"/>
          </a:ln>
        </p:spPr>
      </p:cxnSp>
      <p:sp>
        <p:nvSpPr>
          <p:cNvPr id="671" name="Google Shape;671;p133"/>
          <p:cNvSpPr txBox="1"/>
          <p:nvPr/>
        </p:nvSpPr>
        <p:spPr>
          <a:xfrm>
            <a:off x="2608210" y="4328038"/>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Ese resultado se envía al cliente.</a:t>
            </a:r>
            <a:endParaRPr sz="135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grpSp>
        <p:nvGrpSpPr>
          <p:cNvPr id="676" name="Google Shape;676;p134"/>
          <p:cNvGrpSpPr/>
          <p:nvPr/>
        </p:nvGrpSpPr>
        <p:grpSpPr>
          <a:xfrm>
            <a:off x="4202556" y="994173"/>
            <a:ext cx="738900" cy="738900"/>
            <a:chOff x="974706" y="2467173"/>
            <a:chExt cx="738900" cy="738900"/>
          </a:xfrm>
        </p:grpSpPr>
        <p:sp>
          <p:nvSpPr>
            <p:cNvPr id="677" name="Google Shape;677;p13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3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79" name="Google Shape;679;p134"/>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Cálculo bloqueante con contador</a:t>
            </a:r>
            <a:endParaRPr b="1" i="0" sz="4000" u="none" cap="none" strike="noStrike">
              <a:solidFill>
                <a:schemeClr val="dk1"/>
              </a:solidFill>
              <a:highlight>
                <a:srgbClr val="EAFF6A"/>
              </a:highlight>
              <a:latin typeface="DM Sans"/>
              <a:ea typeface="DM Sans"/>
              <a:cs typeface="DM Sans"/>
              <a:sym typeface="DM Sans"/>
            </a:endParaRPr>
          </a:p>
        </p:txBody>
      </p:sp>
      <p:sp>
        <p:nvSpPr>
          <p:cNvPr id="680" name="Google Shape;680;p13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grpSp>
        <p:nvGrpSpPr>
          <p:cNvPr id="685" name="Google Shape;685;p135"/>
          <p:cNvGrpSpPr/>
          <p:nvPr/>
        </p:nvGrpSpPr>
        <p:grpSpPr>
          <a:xfrm>
            <a:off x="457347" y="468298"/>
            <a:ext cx="431074" cy="431074"/>
            <a:chOff x="974706" y="2467173"/>
            <a:chExt cx="738900" cy="738900"/>
          </a:xfrm>
        </p:grpSpPr>
        <p:sp>
          <p:nvSpPr>
            <p:cNvPr id="686" name="Google Shape;686;p13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7" name="Google Shape;687;p13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688" name="Google Shape;688;p135"/>
          <p:cNvSpPr txBox="1"/>
          <p:nvPr/>
        </p:nvSpPr>
        <p:spPr>
          <a:xfrm>
            <a:off x="501450" y="1081750"/>
            <a:ext cx="49872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Cálculo bloqueante con contador</a:t>
            </a:r>
            <a:endParaRPr b="1" i="0" sz="3500" u="none" cap="none" strike="noStrike">
              <a:solidFill>
                <a:schemeClr val="dk1"/>
              </a:solidFill>
              <a:latin typeface="DM Sans"/>
              <a:ea typeface="DM Sans"/>
              <a:cs typeface="DM Sans"/>
              <a:sym typeface="DM Sans"/>
            </a:endParaRPr>
          </a:p>
        </p:txBody>
      </p:sp>
      <p:pic>
        <p:nvPicPr>
          <p:cNvPr id="689" name="Google Shape;689;p13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90" name="Google Shape;690;p135"/>
          <p:cNvSpPr txBox="1"/>
          <p:nvPr/>
        </p:nvSpPr>
        <p:spPr>
          <a:xfrm>
            <a:off x="501450" y="2236138"/>
            <a:ext cx="4987200" cy="202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highlight>
                  <a:srgbClr val="FFFFFF"/>
                </a:highlight>
                <a:latin typeface="DM Sans"/>
                <a:ea typeface="DM Sans"/>
                <a:cs typeface="DM Sans"/>
                <a:sym typeface="DM Sans"/>
              </a:rPr>
              <a:t>Realizar un servidor en express que contenga una ruta raíz '/' donde se represente la cantidad de visitas totales a este endpoint</a:t>
            </a:r>
            <a:endParaRPr sz="1300">
              <a:highlight>
                <a:srgbClr val="FFFFFF"/>
              </a:highlight>
              <a:latin typeface="DM Sans"/>
              <a:ea typeface="DM Sans"/>
              <a:cs typeface="DM Sans"/>
              <a:sym typeface="DM Sans"/>
            </a:endParaRPr>
          </a:p>
          <a:p>
            <a:pPr indent="0" lvl="0" marL="0" rtl="0" algn="l">
              <a:lnSpc>
                <a:spcPct val="115000"/>
              </a:lnSpc>
              <a:spcBef>
                <a:spcPts val="1000"/>
              </a:spcBef>
              <a:spcAft>
                <a:spcPts val="0"/>
              </a:spcAft>
              <a:buNone/>
            </a:pPr>
            <a:r>
              <a:rPr lang="es" sz="1300">
                <a:highlight>
                  <a:srgbClr val="FFFFFF"/>
                </a:highlight>
                <a:latin typeface="DM Sans"/>
                <a:ea typeface="DM Sans"/>
                <a:cs typeface="DM Sans"/>
                <a:sym typeface="DM Sans"/>
              </a:rPr>
              <a:t>Se implementará otra ruta '/calculo-bloq', que permita realizar una suma incremental de los números del 0 al 100000 con el siguiente algoritmo.</a:t>
            </a:r>
            <a:endParaRPr sz="1300">
              <a:highlight>
                <a:srgbClr val="FFFFFF"/>
              </a:highlight>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691" name="Google Shape;691;p13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692" name="Google Shape;692;p135"/>
          <p:cNvPicPr preferRelativeResize="0"/>
          <p:nvPr/>
        </p:nvPicPr>
        <p:blipFill>
          <a:blip r:embed="rId5">
            <a:alphaModFix/>
          </a:blip>
          <a:stretch>
            <a:fillRect/>
          </a:stretch>
        </p:blipFill>
        <p:spPr>
          <a:xfrm>
            <a:off x="5756625" y="2378299"/>
            <a:ext cx="2324725" cy="1288525"/>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grpSp>
        <p:nvGrpSpPr>
          <p:cNvPr id="697" name="Google Shape;697;p136"/>
          <p:cNvGrpSpPr/>
          <p:nvPr/>
        </p:nvGrpSpPr>
        <p:grpSpPr>
          <a:xfrm>
            <a:off x="457347" y="468298"/>
            <a:ext cx="431074" cy="431074"/>
            <a:chOff x="974706" y="2467173"/>
            <a:chExt cx="738900" cy="738900"/>
          </a:xfrm>
        </p:grpSpPr>
        <p:sp>
          <p:nvSpPr>
            <p:cNvPr id="698" name="Google Shape;698;p13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9" name="Google Shape;699;p13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00" name="Google Shape;700;p136"/>
          <p:cNvSpPr txBox="1"/>
          <p:nvPr/>
        </p:nvSpPr>
        <p:spPr>
          <a:xfrm>
            <a:off x="501450" y="1081750"/>
            <a:ext cx="49872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Cálculo bloqueante con contador</a:t>
            </a:r>
            <a:endParaRPr b="1" i="0" sz="3500" u="none" cap="none" strike="noStrike">
              <a:solidFill>
                <a:schemeClr val="dk1"/>
              </a:solidFill>
              <a:latin typeface="DM Sans"/>
              <a:ea typeface="DM Sans"/>
              <a:cs typeface="DM Sans"/>
              <a:sym typeface="DM Sans"/>
            </a:endParaRPr>
          </a:p>
        </p:txBody>
      </p:sp>
      <p:pic>
        <p:nvPicPr>
          <p:cNvPr id="701" name="Google Shape;701;p13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02" name="Google Shape;702;p13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703" name="Google Shape;703;p136"/>
          <p:cNvSpPr txBox="1"/>
          <p:nvPr/>
        </p:nvSpPr>
        <p:spPr>
          <a:xfrm>
            <a:off x="635950" y="2347200"/>
            <a:ext cx="6624600" cy="183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300">
                <a:solidFill>
                  <a:srgbClr val="000000"/>
                </a:solidFill>
                <a:highlight>
                  <a:srgbClr val="FFFFFF"/>
                </a:highlight>
                <a:latin typeface="DM Sans"/>
                <a:ea typeface="DM Sans"/>
                <a:cs typeface="DM Sans"/>
                <a:sym typeface="DM Sans"/>
              </a:rPr>
              <a:t>Comprobar que al alcanzar esta ruta en una pestaña del navegador, el proceso queda en espera del resultado. Constatar que durante dicha espera, la ruta de visitas no responde hasta terminar este proceso.</a:t>
            </a:r>
            <a:endParaRPr sz="1300">
              <a:solidFill>
                <a:srgbClr val="000000"/>
              </a:solidFill>
              <a:highlight>
                <a:srgbClr val="FFFFFF"/>
              </a:highlight>
              <a:latin typeface="DM Sans"/>
              <a:ea typeface="DM Sans"/>
              <a:cs typeface="DM Sans"/>
              <a:sym typeface="DM Sans"/>
            </a:endParaRPr>
          </a:p>
          <a:p>
            <a:pPr indent="0" lvl="0" marL="0" rtl="0" algn="l">
              <a:lnSpc>
                <a:spcPct val="115000"/>
              </a:lnSpc>
              <a:spcBef>
                <a:spcPts val="1000"/>
              </a:spcBef>
              <a:spcAft>
                <a:spcPts val="1000"/>
              </a:spcAft>
              <a:buClr>
                <a:srgbClr val="000000"/>
              </a:buClr>
              <a:buSzPts val="1100"/>
              <a:buFont typeface="Arial"/>
              <a:buNone/>
            </a:pPr>
            <a:r>
              <a:rPr lang="es" sz="1300">
                <a:solidFill>
                  <a:srgbClr val="000000"/>
                </a:solidFill>
                <a:highlight>
                  <a:srgbClr val="FFFFFF"/>
                </a:highlight>
                <a:latin typeface="DM Sans"/>
                <a:ea typeface="DM Sans"/>
                <a:cs typeface="DM Sans"/>
                <a:sym typeface="DM Sans"/>
              </a:rPr>
              <a:t>Luego crear la ruta '/calculo-nobloq' que hará dicho cálculo forkeando el algoritmo en un child_process, comprobando ahora que el request a esta ruta no bloquee la ruta de visitas. </a:t>
            </a:r>
            <a:endParaRPr sz="1300">
              <a:highlight>
                <a:srgbClr val="FFFFFF"/>
              </a:highlight>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3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3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94"/>
          <p:cNvSpPr txBox="1"/>
          <p:nvPr/>
        </p:nvSpPr>
        <p:spPr>
          <a:xfrm>
            <a:off x="1419813"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Process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3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19" name="Google Shape;719;p139"/>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Process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Manejo de variables de entorno</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Global &amp; child process</a:t>
            </a:r>
            <a:endParaRPr sz="1350">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4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141"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95"/>
          <p:cNvSpPr txBox="1"/>
          <p:nvPr/>
        </p:nvSpPr>
        <p:spPr>
          <a:xfrm>
            <a:off x="584450" y="65710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process?</a:t>
            </a:r>
            <a:endParaRPr b="1" sz="4000">
              <a:solidFill>
                <a:schemeClr val="dk1"/>
              </a:solidFill>
              <a:latin typeface="DM Sans"/>
              <a:ea typeface="DM Sans"/>
              <a:cs typeface="DM Sans"/>
              <a:sym typeface="DM Sans"/>
            </a:endParaRPr>
          </a:p>
        </p:txBody>
      </p:sp>
      <p:sp>
        <p:nvSpPr>
          <p:cNvPr id="344" name="Google Shape;344;p95"/>
          <p:cNvSpPr txBox="1"/>
          <p:nvPr/>
        </p:nvSpPr>
        <p:spPr>
          <a:xfrm>
            <a:off x="584450" y="1752425"/>
            <a:ext cx="5537100" cy="2488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350">
                <a:solidFill>
                  <a:schemeClr val="dk1"/>
                </a:solidFill>
                <a:latin typeface="DM Sans"/>
                <a:ea typeface="DM Sans"/>
                <a:cs typeface="DM Sans"/>
                <a:sym typeface="DM Sans"/>
              </a:rPr>
              <a:t>Cada vez que corremos un proceso en nodejs, éste genera un objeto llamado </a:t>
            </a:r>
            <a:r>
              <a:rPr b="1" lang="es" sz="1350">
                <a:solidFill>
                  <a:schemeClr val="dk1"/>
                </a:solidFill>
                <a:latin typeface="DM Sans"/>
                <a:ea typeface="DM Sans"/>
                <a:cs typeface="DM Sans"/>
                <a:sym typeface="DM Sans"/>
              </a:rPr>
              <a:t>process</a:t>
            </a:r>
            <a:r>
              <a:rPr lang="es" sz="1350">
                <a:solidFill>
                  <a:schemeClr val="dk1"/>
                </a:solidFill>
                <a:latin typeface="DM Sans"/>
                <a:ea typeface="DM Sans"/>
                <a:cs typeface="DM Sans"/>
                <a:sym typeface="DM Sans"/>
              </a:rPr>
              <a:t>, el cual contiene información referente a todo lo implicado con el proceso, cosas como:</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Uso de memoria</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Id del proceso en el sistema operativo</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En qué sistema operativo o plataforma está corriendo</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En qué entorno está corriendo.</a:t>
            </a:r>
            <a:endParaRPr sz="1350">
              <a:solidFill>
                <a:schemeClr val="dk1"/>
              </a:solidFill>
              <a:latin typeface="DM Sans"/>
              <a:ea typeface="DM Sans"/>
              <a:cs typeface="DM Sans"/>
              <a:sym typeface="DM Sans"/>
            </a:endParaRPr>
          </a:p>
          <a:p>
            <a:pPr indent="-314325" lvl="0" marL="457200" rtl="0" algn="l">
              <a:spcBef>
                <a:spcPts val="1000"/>
              </a:spcBef>
              <a:spcAft>
                <a:spcPts val="1000"/>
              </a:spcAft>
              <a:buClr>
                <a:schemeClr val="accent4"/>
              </a:buClr>
              <a:buSzPts val="1350"/>
              <a:buFont typeface="DM Sans"/>
              <a:buChar char="✓"/>
            </a:pPr>
            <a:r>
              <a:rPr lang="es" sz="1350">
                <a:solidFill>
                  <a:schemeClr val="dk1"/>
                </a:solidFill>
                <a:latin typeface="DM Sans"/>
                <a:ea typeface="DM Sans"/>
                <a:cs typeface="DM Sans"/>
                <a:sym typeface="DM Sans"/>
              </a:rPr>
              <a:t>Qué argumentos tiene el entorno. </a:t>
            </a:r>
            <a:endParaRPr sz="135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96"/>
          <p:cNvSpPr txBox="1"/>
          <p:nvPr/>
        </p:nvSpPr>
        <p:spPr>
          <a:xfrm>
            <a:off x="333400" y="284475"/>
            <a:ext cx="7598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elementos importantes de process</a:t>
            </a:r>
            <a:endParaRPr b="1" sz="4000" cap="none" strike="noStrike">
              <a:solidFill>
                <a:schemeClr val="dk1"/>
              </a:solidFill>
              <a:latin typeface="DM Sans"/>
              <a:ea typeface="DM Sans"/>
              <a:cs typeface="DM Sans"/>
              <a:sym typeface="DM Sans"/>
            </a:endParaRPr>
          </a:p>
        </p:txBody>
      </p:sp>
      <p:sp>
        <p:nvSpPr>
          <p:cNvPr id="350" name="Google Shape;350;p96"/>
          <p:cNvSpPr txBox="1"/>
          <p:nvPr/>
        </p:nvSpPr>
        <p:spPr>
          <a:xfrm>
            <a:off x="333400" y="1893475"/>
            <a:ext cx="4182000" cy="2360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process.</a:t>
            </a:r>
            <a:r>
              <a:rPr b="1" i="1" lang="es" sz="1350">
                <a:latin typeface="DM Sans"/>
                <a:ea typeface="DM Sans"/>
                <a:cs typeface="DM Sans"/>
                <a:sym typeface="DM Sans"/>
              </a:rPr>
              <a:t>cwd</a:t>
            </a:r>
            <a:r>
              <a:rPr i="1" lang="es" sz="1350">
                <a:latin typeface="DM Sans"/>
                <a:ea typeface="DM Sans"/>
                <a:cs typeface="DM Sans"/>
                <a:sym typeface="DM Sans"/>
              </a:rPr>
              <a:t>() : </a:t>
            </a:r>
            <a:r>
              <a:rPr lang="es" sz="1350">
                <a:latin typeface="DM Sans"/>
                <a:ea typeface="DM Sans"/>
                <a:cs typeface="DM Sans"/>
                <a:sym typeface="DM Sans"/>
              </a:rPr>
              <a:t>Directorio actual del proceso.</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process.</a:t>
            </a:r>
            <a:r>
              <a:rPr b="1" lang="es" sz="1350">
                <a:latin typeface="DM Sans"/>
                <a:ea typeface="DM Sans"/>
                <a:cs typeface="DM Sans"/>
                <a:sym typeface="DM Sans"/>
              </a:rPr>
              <a:t>pid</a:t>
            </a:r>
            <a:r>
              <a:rPr lang="es" sz="1350">
                <a:latin typeface="DM Sans"/>
                <a:ea typeface="DM Sans"/>
                <a:cs typeface="DM Sans"/>
                <a:sym typeface="DM Sans"/>
              </a:rPr>
              <a:t> : id del proceso en el sistema</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process.</a:t>
            </a:r>
            <a:r>
              <a:rPr b="1" lang="es" sz="1350">
                <a:latin typeface="DM Sans"/>
                <a:ea typeface="DM Sans"/>
                <a:cs typeface="DM Sans"/>
                <a:sym typeface="DM Sans"/>
              </a:rPr>
              <a:t>MemoryUsage</a:t>
            </a:r>
            <a:r>
              <a:rPr lang="es" sz="1350">
                <a:latin typeface="DM Sans"/>
                <a:ea typeface="DM Sans"/>
                <a:cs typeface="DM Sans"/>
                <a:sym typeface="DM Sans"/>
              </a:rPr>
              <a:t>() : </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process.env : Accede al objeto del entorno actual</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process.argv : Muestra los argumentos pasados por CLI</a:t>
            </a:r>
            <a:endParaRPr sz="1350">
              <a:latin typeface="DM Sans"/>
              <a:ea typeface="DM Sans"/>
              <a:cs typeface="DM Sans"/>
              <a:sym typeface="DM Sans"/>
            </a:endParaRPr>
          </a:p>
        </p:txBody>
      </p:sp>
      <p:sp>
        <p:nvSpPr>
          <p:cNvPr id="351" name="Google Shape;351;p96"/>
          <p:cNvSpPr txBox="1"/>
          <p:nvPr/>
        </p:nvSpPr>
        <p:spPr>
          <a:xfrm>
            <a:off x="4572000" y="1893475"/>
            <a:ext cx="3968400" cy="14802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process.version : Muestra la versión del proceso (node en este caso)</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process.on() : Permite setear un listener de eventos</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process.exit() : Permite salir del proceso.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Manejo de argumentos </a:t>
            </a:r>
            <a:endParaRPr b="1" sz="400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98"/>
          <p:cNvSpPr txBox="1"/>
          <p:nvPr/>
        </p:nvSpPr>
        <p:spPr>
          <a:xfrm>
            <a:off x="305850" y="527025"/>
            <a:ext cx="7174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Argumentos en consola</a:t>
            </a:r>
            <a:endParaRPr b="1" i="0" sz="4000" u="none" cap="none" strike="noStrike">
              <a:solidFill>
                <a:schemeClr val="dk1"/>
              </a:solidFill>
              <a:latin typeface="DM Sans"/>
              <a:ea typeface="DM Sans"/>
              <a:cs typeface="DM Sans"/>
              <a:sym typeface="DM Sans"/>
            </a:endParaRPr>
          </a:p>
        </p:txBody>
      </p:sp>
      <p:pic>
        <p:nvPicPr>
          <p:cNvPr id="362" name="Google Shape;362;p9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63" name="Google Shape;363;p98"/>
          <p:cNvSpPr txBox="1"/>
          <p:nvPr/>
        </p:nvSpPr>
        <p:spPr>
          <a:xfrm>
            <a:off x="394050" y="1573125"/>
            <a:ext cx="36963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Los argumentos permiten iniciar la ejecución de un programa a partir de ciertos elementos iniciales. Con argumentos podemos:</a:t>
            </a:r>
            <a:br>
              <a:rPr lang="es" sz="1350">
                <a:latin typeface="DM Sans"/>
                <a:ea typeface="DM Sans"/>
                <a:cs typeface="DM Sans"/>
                <a:sym typeface="DM Sans"/>
              </a:rPr>
            </a:b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Setear configuraciones de arranque</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Agregar valores predeterminados</a:t>
            </a:r>
            <a:endParaRPr sz="1350">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Resolver outputs específicos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 </a:t>
            </a:r>
            <a:endParaRPr sz="1350">
              <a:latin typeface="DM Sans"/>
              <a:ea typeface="DM Sans"/>
              <a:cs typeface="DM Sans"/>
              <a:sym typeface="DM Sans"/>
            </a:endParaRPr>
          </a:p>
        </p:txBody>
      </p:sp>
      <p:sp>
        <p:nvSpPr>
          <p:cNvPr id="364" name="Google Shape;364;p98"/>
          <p:cNvSpPr txBox="1"/>
          <p:nvPr/>
        </p:nvSpPr>
        <p:spPr>
          <a:xfrm>
            <a:off x="4415100" y="1573125"/>
            <a:ext cx="3870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Para poder trabajar con argumentos, podemos hacerlo a partir de </a:t>
            </a:r>
            <a:r>
              <a:rPr b="1" i="1" lang="es" sz="1350" u="sng">
                <a:solidFill>
                  <a:schemeClr val="dk1"/>
                </a:solidFill>
                <a:latin typeface="DM Sans"/>
                <a:ea typeface="DM Sans"/>
                <a:cs typeface="DM Sans"/>
                <a:sym typeface="DM Sans"/>
              </a:rPr>
              <a:t>process.argv</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 Recordemos</a:t>
            </a:r>
            <a:r>
              <a:rPr lang="es" sz="1350">
                <a:solidFill>
                  <a:schemeClr val="dk1"/>
                </a:solidFill>
                <a:latin typeface="DM Sans"/>
                <a:ea typeface="DM Sans"/>
                <a:cs typeface="DM Sans"/>
                <a:sym typeface="DM Sans"/>
              </a:rPr>
              <a:t> que, por defecto, process.argv siempre tendrá dos elementos iniciales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